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3" r:id="rId4"/>
    <p:sldId id="265" r:id="rId5"/>
    <p:sldId id="266" r:id="rId6"/>
    <p:sldId id="264" r:id="rId7"/>
    <p:sldId id="262" r:id="rId8"/>
    <p:sldId id="258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C7C4F2-F356-4E7C-A2CA-BBACA962761E}" v="1" dt="2025-11-24T03:32:36.2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67487" autoAdjust="0"/>
  </p:normalViewPr>
  <p:slideViewPr>
    <p:cSldViewPr snapToGrid="0">
      <p:cViewPr varScale="1">
        <p:scale>
          <a:sx n="69" d="100"/>
          <a:sy n="69" d="100"/>
        </p:scale>
        <p:origin x="3018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1670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gun Kaur" userId="710ae0390bf4462d" providerId="LiveId" clId="{6DAFC43F-8334-4F02-A18D-7F3738BED018}"/>
    <pc:docChg chg="custSel addSld delSld modSld">
      <pc:chgData name="Shagun Kaur" userId="710ae0390bf4462d" providerId="LiveId" clId="{6DAFC43F-8334-4F02-A18D-7F3738BED018}" dt="2025-11-24T03:33:50.975" v="178" actId="20577"/>
      <pc:docMkLst>
        <pc:docMk/>
      </pc:docMkLst>
      <pc:sldChg chg="modNotesTx">
        <pc:chgData name="Shagun Kaur" userId="710ae0390bf4462d" providerId="LiveId" clId="{6DAFC43F-8334-4F02-A18D-7F3738BED018}" dt="2025-11-24T03:33:05.044" v="98" actId="12"/>
        <pc:sldMkLst>
          <pc:docMk/>
          <pc:sldMk cId="874476457" sldId="257"/>
        </pc:sldMkLst>
      </pc:sldChg>
      <pc:sldChg chg="addSp modSp mod setBg modNotesTx">
        <pc:chgData name="Shagun Kaur" userId="710ae0390bf4462d" providerId="LiveId" clId="{6DAFC43F-8334-4F02-A18D-7F3738BED018}" dt="2025-11-24T03:33:50.975" v="178" actId="20577"/>
        <pc:sldMkLst>
          <pc:docMk/>
          <pc:sldMk cId="1942288644" sldId="266"/>
        </pc:sldMkLst>
        <pc:spChg chg="mod">
          <ac:chgData name="Shagun Kaur" userId="710ae0390bf4462d" providerId="LiveId" clId="{6DAFC43F-8334-4F02-A18D-7F3738BED018}" dt="2025-11-24T03:24:52.949" v="5" actId="1076"/>
          <ac:spMkLst>
            <pc:docMk/>
            <pc:sldMk cId="1942288644" sldId="266"/>
            <ac:spMk id="2" creationId="{B9C7E399-BA60-14FE-8667-0D11E67DA06A}"/>
          </ac:spMkLst>
        </pc:spChg>
        <pc:spChg chg="add">
          <ac:chgData name="Shagun Kaur" userId="710ae0390bf4462d" providerId="LiveId" clId="{6DAFC43F-8334-4F02-A18D-7F3738BED018}" dt="2025-11-24T03:24:24.638" v="0" actId="26606"/>
          <ac:spMkLst>
            <pc:docMk/>
            <pc:sldMk cId="1942288644" sldId="266"/>
            <ac:spMk id="10" creationId="{A8384FB5-9ADC-4DDC-881B-597D56F5B15D}"/>
          </ac:spMkLst>
        </pc:spChg>
        <pc:spChg chg="add">
          <ac:chgData name="Shagun Kaur" userId="710ae0390bf4462d" providerId="LiveId" clId="{6DAFC43F-8334-4F02-A18D-7F3738BED018}" dt="2025-11-24T03:24:24.638" v="0" actId="26606"/>
          <ac:spMkLst>
            <pc:docMk/>
            <pc:sldMk cId="1942288644" sldId="266"/>
            <ac:spMk id="12" creationId="{1199E1B1-A8C0-4FE8-A5A8-1CB41D69F857}"/>
          </ac:spMkLst>
        </pc:spChg>
        <pc:spChg chg="add">
          <ac:chgData name="Shagun Kaur" userId="710ae0390bf4462d" providerId="LiveId" clId="{6DAFC43F-8334-4F02-A18D-7F3738BED018}" dt="2025-11-24T03:24:24.638" v="0" actId="26606"/>
          <ac:spMkLst>
            <pc:docMk/>
            <pc:sldMk cId="1942288644" sldId="266"/>
            <ac:spMk id="14" creationId="{84A8DE83-DE75-4B41-9DB4-A7EC0B0DEC0B}"/>
          </ac:spMkLst>
        </pc:spChg>
        <pc:spChg chg="add">
          <ac:chgData name="Shagun Kaur" userId="710ae0390bf4462d" providerId="LiveId" clId="{6DAFC43F-8334-4F02-A18D-7F3738BED018}" dt="2025-11-24T03:24:24.638" v="0" actId="26606"/>
          <ac:spMkLst>
            <pc:docMk/>
            <pc:sldMk cId="1942288644" sldId="266"/>
            <ac:spMk id="16" creationId="{A7009A0A-BEF5-4EAC-AF15-E4F9F002E239}"/>
          </ac:spMkLst>
        </pc:spChg>
        <pc:graphicFrameChg chg="add mod">
          <ac:chgData name="Shagun Kaur" userId="710ae0390bf4462d" providerId="LiveId" clId="{6DAFC43F-8334-4F02-A18D-7F3738BED018}" dt="2025-11-24T03:24:34.608" v="3" actId="14100"/>
          <ac:graphicFrameMkLst>
            <pc:docMk/>
            <pc:sldMk cId="1942288644" sldId="266"/>
            <ac:graphicFrameMk id="5" creationId="{3786DA71-5E78-9EC6-3E66-AEA7E13DA85E}"/>
          </ac:graphicFrameMkLst>
        </pc:graphicFrameChg>
      </pc:sldChg>
      <pc:sldChg chg="new del">
        <pc:chgData name="Shagun Kaur" userId="710ae0390bf4462d" providerId="LiveId" clId="{6DAFC43F-8334-4F02-A18D-7F3738BED018}" dt="2025-11-24T03:26:54.947" v="7" actId="47"/>
        <pc:sldMkLst>
          <pc:docMk/>
          <pc:sldMk cId="531562834" sldId="26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Faculty Response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Very Well</c:v>
                </c:pt>
                <c:pt idx="1">
                  <c:v>Soemwhat Well</c:v>
                </c:pt>
                <c:pt idx="2">
                  <c:v>Neutral</c:v>
                </c:pt>
                <c:pt idx="3">
                  <c:v>Not Well</c:v>
                </c:pt>
                <c:pt idx="4">
                  <c:v>Not at All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</c:v>
                </c:pt>
                <c:pt idx="1">
                  <c:v>16</c:v>
                </c:pt>
                <c:pt idx="2">
                  <c:v>15</c:v>
                </c:pt>
                <c:pt idx="3">
                  <c:v>8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9B-47E2-9760-DC451139CCF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Align instruction areas with villages</c:v>
                </c:pt>
                <c:pt idx="1">
                  <c:v>Redefine a single Dean position</c:v>
                </c:pt>
                <c:pt idx="2">
                  <c:v>Reassignment of Dean portfolios</c:v>
                </c:pt>
                <c:pt idx="3">
                  <c:v>Addition of Faculty Coordinator</c:v>
                </c:pt>
                <c:pt idx="4">
                  <c:v>Addition of new Admins</c:v>
                </c:pt>
                <c:pt idx="5">
                  <c:v>Associate Dean</c:v>
                </c:pt>
                <c:pt idx="6">
                  <c:v>Consolidate smaller divisions</c:v>
                </c:pt>
                <c:pt idx="7">
                  <c:v>Centralized grant</c:v>
                </c:pt>
                <c:pt idx="8">
                  <c:v>Realignment for CTE &amp; transfer alignment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15</c:v>
                </c:pt>
                <c:pt idx="1">
                  <c:v>16</c:v>
                </c:pt>
                <c:pt idx="2">
                  <c:v>18</c:v>
                </c:pt>
                <c:pt idx="3">
                  <c:v>21</c:v>
                </c:pt>
                <c:pt idx="4">
                  <c:v>8</c:v>
                </c:pt>
                <c:pt idx="5">
                  <c:v>17</c:v>
                </c:pt>
                <c:pt idx="6">
                  <c:v>13</c:v>
                </c:pt>
                <c:pt idx="7">
                  <c:v>18</c:v>
                </c:pt>
                <c:pt idx="8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8F-43D7-A5F9-304DA75B14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24911887"/>
        <c:axId val="1424913807"/>
      </c:barChart>
      <c:catAx>
        <c:axId val="14249118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4913807"/>
        <c:crosses val="autoZero"/>
        <c:auto val="1"/>
        <c:lblAlgn val="ctr"/>
        <c:lblOffset val="100"/>
        <c:noMultiLvlLbl val="0"/>
      </c:catAx>
      <c:valAx>
        <c:axId val="14249138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49118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Responses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Simple/Straightforward reporting</c:v>
                </c:pt>
                <c:pt idx="1">
                  <c:v>Clarification of current jobs</c:v>
                </c:pt>
                <c:pt idx="2">
                  <c:v>De Anza Culture</c:v>
                </c:pt>
                <c:pt idx="3">
                  <c:v>Division size and effectiveness</c:v>
                </c:pt>
                <c:pt idx="4">
                  <c:v>Priortization of goals</c:v>
                </c:pt>
                <c:pt idx="5">
                  <c:v>Reshifting tasks to existing Deans</c:v>
                </c:pt>
                <c:pt idx="6">
                  <c:v>Historical reasons for admin structure</c:v>
                </c:pt>
                <c:pt idx="7">
                  <c:v>Alignment with village structures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31</c:v>
                </c:pt>
                <c:pt idx="1">
                  <c:v>28</c:v>
                </c:pt>
                <c:pt idx="2">
                  <c:v>24</c:v>
                </c:pt>
                <c:pt idx="3">
                  <c:v>23</c:v>
                </c:pt>
                <c:pt idx="4">
                  <c:v>22</c:v>
                </c:pt>
                <c:pt idx="5">
                  <c:v>14</c:v>
                </c:pt>
                <c:pt idx="6">
                  <c:v>10</c:v>
                </c:pt>
                <c:pt idx="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6F-4D57-9F65-D5441B620B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98341951"/>
        <c:axId val="1298353951"/>
      </c:barChart>
      <c:catAx>
        <c:axId val="12983419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353951"/>
        <c:crosses val="autoZero"/>
        <c:auto val="1"/>
        <c:lblAlgn val="ctr"/>
        <c:lblOffset val="100"/>
        <c:noMultiLvlLbl val="0"/>
      </c:catAx>
      <c:valAx>
        <c:axId val="12983539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83419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95386076718612112"/>
          <c:h val="0.8689608539576636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Faculty Response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4A8-43F4-BC20-102E121BA8D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4A8-43F4-BC20-102E121BA8D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4A8-43F4-BC20-102E121BA8D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4A8-43F4-BC20-102E121BA8D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4A8-43F4-BC20-102E121BA8D9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Transparency and clarity of information</c:v>
                </c:pt>
                <c:pt idx="1">
                  <c:v>Shared decision making</c:v>
                </c:pt>
                <c:pt idx="2">
                  <c:v>Timeline clarity</c:v>
                </c:pt>
                <c:pt idx="3">
                  <c:v>Communication methods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19</c:v>
                </c:pt>
                <c:pt idx="1">
                  <c:v>17</c:v>
                </c:pt>
                <c:pt idx="2">
                  <c:v>6</c:v>
                </c:pt>
                <c:pt idx="3">
                  <c:v>1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A0-4DE8-858A-2EE5556F24C0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"/>
          <c:y val="0.69015967406937273"/>
          <c:w val="0.39628432128158625"/>
          <c:h val="0.25607276747686347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A2E547D-1406-4A6F-8F93-E441204CE6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667F8A-B889-49B3-AC77-5DDF11A08AF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2889B-A0AC-4482-8592-5C96F230942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7AFD4F-C0E7-421C-AF77-6F9CC963C9C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74AB9F-6726-4FB1-8769-82E23336CE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529299-61FF-4B93-ADA6-2FD5975D62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7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EB223-FFC0-462A-A3B8-EAA7CE0F8CBD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49E9A-41F7-4779-A581-48A7C374A2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18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More transparency: Clear rationale, timelines, and updates.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Earlier involvement: Consult faculty before decisions are drafted.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Better two-way communication: More Q&amp;A, small-group listening.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0" dirty="0"/>
              <a:t>Close the loop: Show how faculty feedback shaped outcomes.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49E9A-41F7-4779-A581-48A7C374A22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509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49E9A-41F7-4779-A581-48A7C374A22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195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dirty="0"/>
              <a:t>1st Choice (Most Common #1 Ratings)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Grants &amp; Partnerships –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AI &amp; Emerging Tech –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Programming for Justice-Impacted Students – 8</a:t>
            </a:r>
          </a:p>
          <a:p>
            <a:endParaRPr lang="en-US" sz="1200" dirty="0"/>
          </a:p>
          <a:p>
            <a:r>
              <a:rPr lang="en-US" sz="1200" b="1" dirty="0"/>
              <a:t>2nd Choice (Most Common #2 Ratings)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Grants &amp; Partnerships – 10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AI &amp; Emerging Tech –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Dual Enrollment – 7</a:t>
            </a:r>
          </a:p>
          <a:p>
            <a:endParaRPr lang="en-US" sz="1200" dirty="0"/>
          </a:p>
          <a:p>
            <a:r>
              <a:rPr lang="en-US" sz="1200" b="1" dirty="0"/>
              <a:t>3rd Choice (Most Common #3 Ratings)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Dual Enrollment – 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Annual Schedule – 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200" dirty="0"/>
              <a:t>AI &amp; Emerging Tech – 7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49E9A-41F7-4779-A581-48A7C374A22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833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a few </a:t>
            </a:r>
            <a:r>
              <a:rPr lang="en-US"/>
              <a:t>faculty coordinators and </a:t>
            </a:r>
            <a:r>
              <a:rPr lang="en-US" dirty="0"/>
              <a:t>some things need administrative overview.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49E9A-41F7-4779-A581-48A7C374A22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6164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49E9A-41F7-4779-A581-48A7C374A22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377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Other: Better rationale, Clearer goals, All, New plan proposal, a combination of 1 and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49E9A-41F7-4779-A581-48A7C374A22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7903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849E9A-41F7-4779-A581-48A7C374A227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084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B6A5-B9DA-DCC0-1436-07121D7D2F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AC29C2-5DB0-9215-2505-19F69EEF0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F9EDE-BDC0-1307-34EE-6FC4F4769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13D870-49DE-0F04-1528-BE854C4A0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F94DC-0A0B-8B1F-3277-C7C46635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65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35946-D10B-4995-DADC-05C10FD89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3AA73-AA97-B9C7-9D53-5FE2969C5A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8AC9C-94B3-C53A-D359-3C62D2709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50AC3-8E16-6806-AC14-BCAD7200E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F8191-F525-CC76-C87C-A5E55D5CA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39A041-F3CA-E3C7-3F9D-48EE7F0494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F295F-6B6E-A952-00B3-0D70D55627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AD67F-C77D-3DDA-BEDE-4A2B6067F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E999E5-47C0-E42B-EEE2-69D908B78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3D1A49-98ED-B18B-181B-343540DFA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43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BDC98-7481-2940-2388-68AED8A98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7F593-6A18-4ECA-C4BE-5FB35351B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89972-3C25-F2A7-322A-7ED422D5A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76F5A-127B-62D3-3C45-81784BC79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3D0EDF-B018-4493-B1BF-63CB8CD57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87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34494-9607-3B5A-FDE1-C44C455B1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EAD30-7BF3-A9FB-D8C9-149ED741DB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F9AA7-A4A1-F3C1-2F6B-48CD48530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37561-89F4-BD15-A0BF-B0B9058A9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DF3479-85FB-2A8B-C36E-681F87C9C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98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D5C78-D933-C4AB-820E-58AA191A3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2CC7C-9A3E-A0DB-02A4-F793B6EC33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54285-593C-9431-A3C7-3420DE181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6BD78C-8F00-1B73-ECC1-0B348129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8AB006-97BF-8BFD-5AF0-8B4134E97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5B163-F208-B8AE-117F-4B00DA0D6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36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D391C-94F4-8A5F-3E8B-8237C45A5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DD497-EFB3-B29C-C1EC-EF315A03C9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0D7FC-569B-460E-9F11-181F0B8D2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6A83B4-2914-0BE8-8AE3-A04DEBB5C5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3B0702-73C0-B063-2057-2A690F1FB8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4CD745-658E-D5F5-E578-2D4C2792A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342D31-CFCF-0BF1-0198-6467661E6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453CDC-5628-C6A3-6205-6C8735E2C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356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26D26-F62C-B9A5-BA9E-E39486BBB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56279-A392-E0C1-DF0F-9A8E4042B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DAF962-9059-1B94-47CD-74DEC917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BF5B53-0C76-A826-9472-977E47E84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7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842B90-7BF3-BE92-6761-51DBAB7D1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D9383F-DEFB-3B25-451A-A8C77F8B6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911C6-0982-D948-66A9-7C62897C5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36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7B6AC-4305-4559-6C9E-59C2737F9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7186A-2FB6-2F93-DBA8-068503EB0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8130FB-D87C-2A18-013C-242C13D5B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FC0DCC-3ACA-8588-C78E-E1F4A6401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6FF82-9A9E-E407-788F-C00402D26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EE0FC1-70A0-54B7-F474-F7F6B02E2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440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6EE17-2387-AE9D-FABA-055CDBBD1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7929CB-612E-183E-0C11-46A3D0451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ED22C4-64C3-6A52-3EFD-8357F6BC0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A75C0A-DB3A-FF73-B5AA-91A883F73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F92B96-F160-F06A-D8BC-5A24734A8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F73C46-E723-B662-DDE0-33FBB14C0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023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D39DB5-74DC-E94A-8748-66DB2F989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5D41F4-4710-A874-32A8-918744FC5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FDF1D-BC41-ECD1-0CE3-B0022E5147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CF21A4-E71B-4D3A-AF45-E989C23A7BB1}" type="datetimeFigureOut">
              <a:rPr lang="en-US" smtClean="0"/>
              <a:t>11/23/2025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DDF63-2A59-2333-595B-B42A1636D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72ED4E-D925-8AB4-FEA6-16BBBDA38D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AF1B4E-90EC-4A51-B6E5-B702C054EC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176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1AC0E-7195-4ACF-AA0A-5E2923A98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295" y="4537247"/>
            <a:ext cx="7331440" cy="1363215"/>
          </a:xfrm>
        </p:spPr>
        <p:txBody>
          <a:bodyPr anchor="t">
            <a:normAutofit fontScale="90000"/>
          </a:bodyPr>
          <a:lstStyle/>
          <a:p>
            <a:r>
              <a:rPr lang="en-US" sz="4400" dirty="0">
                <a:latin typeface="Franklin Gothic Book" panose="020B0503020102020204" pitchFamily="34" charset="0"/>
              </a:rPr>
              <a:t>Realignment Plan: Faculty Survey</a:t>
            </a:r>
            <a:br>
              <a:rPr lang="en-US" sz="4400" dirty="0">
                <a:latin typeface="Franklin Gothic Book" panose="020B0503020102020204" pitchFamily="34" charset="0"/>
              </a:rPr>
            </a:br>
            <a:endParaRPr lang="en-US" sz="4400" dirty="0">
              <a:latin typeface="Franklin Gothic Book" panose="020B0503020102020204" pitchFamily="34" charset="0"/>
              <a:cs typeface="Segoe UI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253EE-4FA2-4843-BE27-C7D5B08FFB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54296" y="3945418"/>
            <a:ext cx="5609219" cy="576738"/>
          </a:xfrm>
        </p:spPr>
        <p:txBody>
          <a:bodyPr anchor="b">
            <a:normAutofit/>
          </a:bodyPr>
          <a:lstStyle/>
          <a:p>
            <a:pPr algn="l"/>
            <a:r>
              <a:rPr lang="en-US" sz="2800" dirty="0">
                <a:latin typeface="Franklin Gothic Book" panose="020B0503020102020204" pitchFamily="34" charset="0"/>
              </a:rPr>
              <a:t>De Anza Academic Senate</a:t>
            </a:r>
          </a:p>
        </p:txBody>
      </p:sp>
      <p:pic>
        <p:nvPicPr>
          <p:cNvPr id="9" name="Graphic 8" descr="Open Book">
            <a:extLst>
              <a:ext uri="{FF2B5EF4-FFF2-40B4-BE49-F238E27FC236}">
                <a16:creationId xmlns:a16="http://schemas.microsoft.com/office/drawing/2014/main" id="{93E427C7-0218-4592-82DA-2431E4BF87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85250" y="164573"/>
            <a:ext cx="1636279" cy="1636279"/>
          </a:xfrm>
          <a:prstGeom prst="rect">
            <a:avLst/>
          </a:prstGeom>
        </p:spPr>
      </p:pic>
      <p:pic>
        <p:nvPicPr>
          <p:cNvPr id="5" name="Graphic 4" descr="Chat">
            <a:extLst>
              <a:ext uri="{FF2B5EF4-FFF2-40B4-BE49-F238E27FC236}">
                <a16:creationId xmlns:a16="http://schemas.microsoft.com/office/drawing/2014/main" id="{EB71843F-0A0B-4317-B205-4B0A0B97C0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980302" y="1293093"/>
            <a:ext cx="1827742" cy="1827742"/>
          </a:xfrm>
          <a:prstGeom prst="rect">
            <a:avLst/>
          </a:prstGeom>
        </p:spPr>
      </p:pic>
      <p:pic>
        <p:nvPicPr>
          <p:cNvPr id="7" name="Graphic 6" descr="Blackboard">
            <a:extLst>
              <a:ext uri="{FF2B5EF4-FFF2-40B4-BE49-F238E27FC236}">
                <a16:creationId xmlns:a16="http://schemas.microsoft.com/office/drawing/2014/main" id="{2696A1A4-8E43-47F6-A6DC-A9ADAB053D8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0924" y="3621724"/>
            <a:ext cx="2594886" cy="2594886"/>
          </a:xfrm>
          <a:prstGeom prst="rect">
            <a:avLst/>
          </a:prstGeom>
        </p:spPr>
      </p:pic>
      <p:pic>
        <p:nvPicPr>
          <p:cNvPr id="11" name="Graphic 10" descr="Books on Shelf">
            <a:extLst>
              <a:ext uri="{FF2B5EF4-FFF2-40B4-BE49-F238E27FC236}">
                <a16:creationId xmlns:a16="http://schemas.microsoft.com/office/drawing/2014/main" id="{18A239E6-97C0-4A74-8E7A-C9FD39A8C92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725024" y="327889"/>
            <a:ext cx="2260711" cy="2260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98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DEF92E8-91BB-11A5-A996-9494DB44BF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2591452"/>
              </p:ext>
            </p:extLst>
          </p:nvPr>
        </p:nvGraphicFramePr>
        <p:xfrm>
          <a:off x="4037827" y="-10143"/>
          <a:ext cx="8151125" cy="68580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40FAF931-7D7C-38C2-19F4-694E41C62813}"/>
              </a:ext>
            </a:extLst>
          </p:cNvPr>
          <p:cNvSpPr txBox="1"/>
          <p:nvPr/>
        </p:nvSpPr>
        <p:spPr>
          <a:xfrm>
            <a:off x="193965" y="1094509"/>
            <a:ext cx="343592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</a:rPr>
              <a:t>How well have Academic Senate realignment conversations addressed faculty concerns?</a:t>
            </a:r>
          </a:p>
        </p:txBody>
      </p:sp>
    </p:spTree>
    <p:extLst>
      <p:ext uri="{BB962C8B-B14F-4D97-AF65-F5344CB8AC3E}">
        <p14:creationId xmlns:p14="http://schemas.microsoft.com/office/powerpoint/2010/main" val="874476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19B25F6-D845-46F3-BA69-3D48CEF7E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FAC0226-4651-4BF7-AA72-6DB611F80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8CCAA36-1E98-45B0-AAF9-D8807BA8E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61" name="Freeform: Shape 60">
            <a:extLst>
              <a:ext uri="{FF2B5EF4-FFF2-40B4-BE49-F238E27FC236}">
                <a16:creationId xmlns:a16="http://schemas.microsoft.com/office/drawing/2014/main" id="{783F456C-8972-439A-90A4-D7C52FA3A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0390AF2C-728C-4687-B7A2-3F9C788EC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9689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5" name="Freeform: Shape 64">
            <a:extLst>
              <a:ext uri="{FF2B5EF4-FFF2-40B4-BE49-F238E27FC236}">
                <a16:creationId xmlns:a16="http://schemas.microsoft.com/office/drawing/2014/main" id="{D1C510C0-DED1-4708-AA14-355E5AFF12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3663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558C4F41-C97D-4755-8F7C-8C0A8E182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9229" y="798986"/>
            <a:ext cx="4970256" cy="3855397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92E648-E682-A9C1-B77A-6C2ECE5A8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03" y="1018596"/>
            <a:ext cx="4184101" cy="25778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0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Faculty Voices: The Key Takeaways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232F408-BBCD-48EE-ABF6-95201EF72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302D5D2F-11CF-47F1-B542-8ED3199DC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79109165-7872-4D8A-A545-F48B3AF1D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5438E66D-E34C-48D4-9F9D-021EBD568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77" name="Graphic 185">
            <a:extLst>
              <a:ext uri="{FF2B5EF4-FFF2-40B4-BE49-F238E27FC236}">
                <a16:creationId xmlns:a16="http://schemas.microsoft.com/office/drawing/2014/main" id="{1BC9510C-172B-4086-A60F-7AF0FBF22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43487" y="566243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688A7FC-74D4-4003-9F5C-8C0A3F661F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9443884A-0473-4494-95AC-A74292738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EA5C72FE-7FB1-4DA7-8CF8-45CA6AFB5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48A05A27-4E41-41AB-BB9E-977863EF72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E412BF9D-EAB2-42D7-B657-42D5D101B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6" name="Graphic 5" descr="Classroom">
            <a:extLst>
              <a:ext uri="{FF2B5EF4-FFF2-40B4-BE49-F238E27FC236}">
                <a16:creationId xmlns:a16="http://schemas.microsoft.com/office/drawing/2014/main" id="{F14CE14B-BC7C-EED6-C181-78D0D66713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722615" y="2580962"/>
            <a:ext cx="3217333" cy="3217333"/>
          </a:xfrm>
          <a:prstGeom prst="rect">
            <a:avLst/>
          </a:prstGeom>
        </p:spPr>
      </p:pic>
      <p:sp>
        <p:nvSpPr>
          <p:cNvPr id="84" name="Graphic 212">
            <a:extLst>
              <a:ext uri="{FF2B5EF4-FFF2-40B4-BE49-F238E27FC236}">
                <a16:creationId xmlns:a16="http://schemas.microsoft.com/office/drawing/2014/main" id="{FEFCF180-A212-449F-8D07-5EC94B281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32063" y="2262962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86" name="Graphic 212">
            <a:extLst>
              <a:ext uri="{FF2B5EF4-FFF2-40B4-BE49-F238E27FC236}">
                <a16:creationId xmlns:a16="http://schemas.microsoft.com/office/drawing/2014/main" id="{1400E1BC-11DC-49A0-856F-992F20EB4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32063" y="2262962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3619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88C66-EECC-8E92-E6E2-411CCA98B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Align administrative priorities with Vision 2030 </a:t>
            </a:r>
            <a:br>
              <a:rPr lang="en-US" sz="4000" dirty="0"/>
            </a:br>
            <a:r>
              <a:rPr lang="en-US" sz="4000" dirty="0"/>
              <a:t>+ 100 Days of Listening</a:t>
            </a:r>
          </a:p>
        </p:txBody>
      </p:sp>
      <p:pic>
        <p:nvPicPr>
          <p:cNvPr id="13" name="Picture 12" descr="A graph of different colored bars">
            <a:extLst>
              <a:ext uri="{FF2B5EF4-FFF2-40B4-BE49-F238E27FC236}">
                <a16:creationId xmlns:a16="http://schemas.microsoft.com/office/drawing/2014/main" id="{923C6A87-0313-30F8-475A-B816022E22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55"/>
          <a:stretch>
            <a:fillRect/>
          </a:stretch>
        </p:blipFill>
        <p:spPr>
          <a:xfrm>
            <a:off x="0" y="1271997"/>
            <a:ext cx="12192000" cy="5539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685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C7E399-BA60-14FE-8667-0D11E67DA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186" y="207554"/>
            <a:ext cx="11492285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Faculty-Identified Valuable and Feasible Plan Components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786DA71-5E78-9EC6-3E66-AEA7E13DA8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7655871"/>
              </p:ext>
            </p:extLst>
          </p:nvPr>
        </p:nvGraphicFramePr>
        <p:xfrm>
          <a:off x="0" y="1574310"/>
          <a:ext cx="12191999" cy="5283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42288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04AC4-4FAC-316E-CCDA-FA869DFCF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1999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What factors are important to address in any future proposed realignment?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2D01A03-B835-4DC5-8A3A-28856E3DEC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52582658"/>
              </p:ext>
            </p:extLst>
          </p:nvPr>
        </p:nvGraphicFramePr>
        <p:xfrm>
          <a:off x="0" y="1219200"/>
          <a:ext cx="12191999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24022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19B25F6-D845-46F3-BA69-3D48CEF7E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FAC0226-4651-4BF7-AA72-6DB611F80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6624" y="901769"/>
            <a:ext cx="4970256" cy="3855397"/>
          </a:xfrm>
          <a:prstGeom prst="rect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8CCAA36-1E98-45B0-AAF9-D8807BA8EF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83F456C-8972-439A-90A4-D7C52FA3A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871489" cy="4096327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390AF2C-728C-4687-B7A2-3F9C788EC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96898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1C510C0-DED1-4708-AA14-355E5AFF12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36633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58C4F41-C97D-4755-8F7C-8C0A8E182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9229" y="798986"/>
            <a:ext cx="4970256" cy="3855397"/>
          </a:xfrm>
          <a:prstGeom prst="rect">
            <a:avLst/>
          </a:prstGeom>
          <a:solidFill>
            <a:schemeClr val="tx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AF7264-04DC-6495-44AE-42E98EA67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6003" y="1018596"/>
            <a:ext cx="4184101" cy="257789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Clarity, Honesty, Consistency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232F408-BBCD-48EE-ABF6-95201EF723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02D5D2F-11CF-47F1-B542-8ED3199DC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453761"/>
            <a:ext cx="319941" cy="319941"/>
          </a:xfrm>
          <a:prstGeom prst="ellipse">
            <a:avLst/>
          </a:prstGeom>
          <a:solidFill>
            <a:schemeClr val="accent6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9109165-7872-4D8A-A545-F48B3AF1D0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5438E66D-E34C-48D4-9F9D-021EBD568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983019" y="4738591"/>
            <a:ext cx="2208981" cy="2119409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6">
              <a:alpha val="3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39" name="Graphic 185">
            <a:extLst>
              <a:ext uri="{FF2B5EF4-FFF2-40B4-BE49-F238E27FC236}">
                <a16:creationId xmlns:a16="http://schemas.microsoft.com/office/drawing/2014/main" id="{1BC9510C-172B-4086-A60F-7AF0FBF22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43487" y="5662437"/>
            <a:ext cx="1054466" cy="469689"/>
            <a:chOff x="9841624" y="4115729"/>
            <a:chExt cx="602169" cy="268223"/>
          </a:xfrm>
          <a:solidFill>
            <a:schemeClr val="bg1"/>
          </a:solidFill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688A7FC-74D4-4003-9F5C-8C0A3F661F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443884A-0473-4494-95AC-A74292738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EA5C72FE-7FB1-4DA7-8CF8-45CA6AFB52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48A05A27-4E41-41AB-BB9E-977863EF72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E412BF9D-EAB2-42D7-B657-42D5D101B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4" name="Picture 3" descr="Multi-colored dialogue boxes">
            <a:extLst>
              <a:ext uri="{FF2B5EF4-FFF2-40B4-BE49-F238E27FC236}">
                <a16:creationId xmlns:a16="http://schemas.microsoft.com/office/drawing/2014/main" id="{7C62F37E-2A67-7983-37C8-A97CEC4767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1441" b="5978"/>
          <a:stretch>
            <a:fillRect/>
          </a:stretch>
        </p:blipFill>
        <p:spPr>
          <a:xfrm>
            <a:off x="7196471" y="2580962"/>
            <a:ext cx="3743478" cy="2105716"/>
          </a:xfrm>
          <a:prstGeom prst="rect">
            <a:avLst/>
          </a:prstGeom>
        </p:spPr>
      </p:pic>
      <p:sp>
        <p:nvSpPr>
          <p:cNvPr id="46" name="Graphic 212">
            <a:extLst>
              <a:ext uri="{FF2B5EF4-FFF2-40B4-BE49-F238E27FC236}">
                <a16:creationId xmlns:a16="http://schemas.microsoft.com/office/drawing/2014/main" id="{FEFCF180-A212-449F-8D07-5EC94B281A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32063" y="2262962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  <p:sp>
        <p:nvSpPr>
          <p:cNvPr id="48" name="Graphic 212">
            <a:extLst>
              <a:ext uri="{FF2B5EF4-FFF2-40B4-BE49-F238E27FC236}">
                <a16:creationId xmlns:a16="http://schemas.microsoft.com/office/drawing/2014/main" id="{1400E1BC-11DC-49A0-856F-992F20EB43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32063" y="2262962"/>
            <a:ext cx="622472" cy="622472"/>
          </a:xfrm>
          <a:custGeom>
            <a:avLst/>
            <a:gdLst>
              <a:gd name="connsiteX0" fmla="*/ 403574 w 807148"/>
              <a:gd name="connsiteY0" fmla="*/ 0 h 807148"/>
              <a:gd name="connsiteX1" fmla="*/ 0 w 807148"/>
              <a:gd name="connsiteY1" fmla="*/ 403574 h 807148"/>
              <a:gd name="connsiteX2" fmla="*/ 403574 w 807148"/>
              <a:gd name="connsiteY2" fmla="*/ 807149 h 807148"/>
              <a:gd name="connsiteX3" fmla="*/ 807149 w 807148"/>
              <a:gd name="connsiteY3" fmla="*/ 403574 h 807148"/>
              <a:gd name="connsiteX4" fmla="*/ 403574 w 807148"/>
              <a:gd name="connsiteY4" fmla="*/ 0 h 807148"/>
              <a:gd name="connsiteX5" fmla="*/ 403574 w 807148"/>
              <a:gd name="connsiteY5" fmla="*/ 667988 h 807148"/>
              <a:gd name="connsiteX6" fmla="*/ 139160 w 807148"/>
              <a:gd name="connsiteY6" fmla="*/ 403574 h 807148"/>
              <a:gd name="connsiteX7" fmla="*/ 403574 w 807148"/>
              <a:gd name="connsiteY7" fmla="*/ 139160 h 807148"/>
              <a:gd name="connsiteX8" fmla="*/ 667988 w 807148"/>
              <a:gd name="connsiteY8" fmla="*/ 403574 h 807148"/>
              <a:gd name="connsiteX9" fmla="*/ 403574 w 807148"/>
              <a:gd name="connsiteY9" fmla="*/ 667988 h 807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07148" h="807148">
                <a:moveTo>
                  <a:pt x="403574" y="0"/>
                </a:moveTo>
                <a:cubicBezTo>
                  <a:pt x="180689" y="0"/>
                  <a:pt x="0" y="180689"/>
                  <a:pt x="0" y="403574"/>
                </a:cubicBezTo>
                <a:cubicBezTo>
                  <a:pt x="0" y="626459"/>
                  <a:pt x="180689" y="807149"/>
                  <a:pt x="403574" y="807149"/>
                </a:cubicBezTo>
                <a:cubicBezTo>
                  <a:pt x="626459" y="807149"/>
                  <a:pt x="807149" y="626459"/>
                  <a:pt x="807149" y="403574"/>
                </a:cubicBezTo>
                <a:cubicBezTo>
                  <a:pt x="807149" y="180689"/>
                  <a:pt x="626459" y="0"/>
                  <a:pt x="403574" y="0"/>
                </a:cubicBezTo>
                <a:close/>
                <a:moveTo>
                  <a:pt x="403574" y="667988"/>
                </a:moveTo>
                <a:cubicBezTo>
                  <a:pt x="257556" y="667988"/>
                  <a:pt x="139160" y="549593"/>
                  <a:pt x="139160" y="403574"/>
                </a:cubicBezTo>
                <a:cubicBezTo>
                  <a:pt x="139160" y="257556"/>
                  <a:pt x="257556" y="139160"/>
                  <a:pt x="403574" y="139160"/>
                </a:cubicBezTo>
                <a:cubicBezTo>
                  <a:pt x="549593" y="139160"/>
                  <a:pt x="667988" y="257556"/>
                  <a:pt x="667988" y="403574"/>
                </a:cubicBezTo>
                <a:cubicBezTo>
                  <a:pt x="667988" y="549593"/>
                  <a:pt x="549593" y="667988"/>
                  <a:pt x="403574" y="667988"/>
                </a:cubicBezTo>
                <a:close/>
              </a:path>
            </a:pathLst>
          </a:custGeom>
          <a:solidFill>
            <a:schemeClr val="accent2">
              <a:alpha val="30000"/>
            </a:schemeClr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931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6C9D53-EC80-94C7-DEB4-389E9CC9E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30792A-8A7E-9B40-24AF-A24077C07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" y="2050473"/>
            <a:ext cx="4038604" cy="3297382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Which area most needs improvement moving forward? </a:t>
            </a:r>
            <a:b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br>
              <a:rPr lang="en-US" sz="25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endParaRPr lang="en-US" sz="25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813BEC7D-BFB1-E724-5288-C116608279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7145436"/>
              </p:ext>
            </p:extLst>
          </p:nvPr>
        </p:nvGraphicFramePr>
        <p:xfrm>
          <a:off x="4038604" y="1"/>
          <a:ext cx="8153396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38034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CCC84E-321A-6CD6-8A0F-411CBF94C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191" y="1250994"/>
            <a:ext cx="3349433" cy="338749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7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specific steps would help rebuild trust between faculty and administration?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ADF9DA-FA59-B878-B1CA-8C6CBBDA565B}"/>
              </a:ext>
            </a:extLst>
          </p:cNvPr>
          <p:cNvSpPr txBox="1"/>
          <p:nvPr/>
        </p:nvSpPr>
        <p:spPr>
          <a:xfrm>
            <a:off x="4367695" y="221674"/>
            <a:ext cx="7644196" cy="6626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Transparency &amp; Clear Communication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Early notice, written updates, clear rationale, no more surprises or summer rollouts.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Authentic Early Faculty Involvement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Engage faculty at the start, use shared governance properly, co-design proposals.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Accountability &amp; Repair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Acknowledge missteps, genuine apology, commit to no repeat of past processes.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b="1" dirty="0"/>
              <a:t>Ongoing Two-Way Engagement</a:t>
            </a:r>
          </a:p>
          <a:p>
            <a:pPr marL="34290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/>
              <a:t>Regular forums, division visits, small-group conversations, opportunities for feedback.</a:t>
            </a:r>
          </a:p>
        </p:txBody>
      </p:sp>
    </p:spTree>
    <p:extLst>
      <p:ext uri="{BB962C8B-B14F-4D97-AF65-F5344CB8AC3E}">
        <p14:creationId xmlns:p14="http://schemas.microsoft.com/office/powerpoint/2010/main" val="201646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</TotalTime>
  <Words>317</Words>
  <Application>Microsoft Office PowerPoint</Application>
  <PresentationFormat>Widescreen</PresentationFormat>
  <Paragraphs>50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Franklin Gothic Book</vt:lpstr>
      <vt:lpstr>Office Theme</vt:lpstr>
      <vt:lpstr>Realignment Plan: Faculty Survey </vt:lpstr>
      <vt:lpstr>PowerPoint Presentation</vt:lpstr>
      <vt:lpstr>Faculty Voices: The Key Takeaways</vt:lpstr>
      <vt:lpstr>Align administrative priorities with Vision 2030  + 100 Days of Listening</vt:lpstr>
      <vt:lpstr>Faculty-Identified Valuable and Feasible Plan Components</vt:lpstr>
      <vt:lpstr>What factors are important to address in any future proposed realignment?</vt:lpstr>
      <vt:lpstr>Clarity, Honesty, Consistency</vt:lpstr>
      <vt:lpstr>Which area most needs improvement moving forward?     </vt:lpstr>
      <vt:lpstr>What specific steps would help rebuild trust between faculty and administration?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Shagun Kaur</dc:creator>
  <cp:lastModifiedBy>Shagun Kaur</cp:lastModifiedBy>
  <cp:revision>1</cp:revision>
  <dcterms:created xsi:type="dcterms:W3CDTF">2025-11-24T01:38:32Z</dcterms:created>
  <dcterms:modified xsi:type="dcterms:W3CDTF">2025-11-24T03:33:57Z</dcterms:modified>
</cp:coreProperties>
</file>