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68" r:id="rId3"/>
    <p:sldId id="256" r:id="rId4"/>
    <p:sldId id="282" r:id="rId5"/>
    <p:sldId id="285" r:id="rId6"/>
    <p:sldId id="283" r:id="rId7"/>
    <p:sldId id="287" r:id="rId8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Open Sans Extra Bold" panose="020B0604020202020204" charset="0"/>
      <p:regular r:id="rId13"/>
      <p:bold r:id="rId14"/>
    </p:embeddedFont>
    <p:embeddedFont>
      <p:font typeface="PT Sans" panose="020B060402020202020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9" autoAdjust="0"/>
    <p:restoredTop sz="95195" autoAdjust="0"/>
  </p:normalViewPr>
  <p:slideViewPr>
    <p:cSldViewPr>
      <p:cViewPr varScale="1">
        <p:scale>
          <a:sx n="54" d="100"/>
          <a:sy n="54" d="100"/>
        </p:scale>
        <p:origin x="667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875" y="2995911"/>
            <a:ext cx="14573250" cy="206722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1750" y="5464969"/>
            <a:ext cx="12001500" cy="246459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5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8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71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14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57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00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43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74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08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337" y="6197204"/>
            <a:ext cx="14573250" cy="1915418"/>
          </a:xfrm>
        </p:spPr>
        <p:txBody>
          <a:bodyPr anchor="t"/>
          <a:lstStyle>
            <a:lvl1pPr algn="l">
              <a:defRPr sz="562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4337" y="4087566"/>
            <a:ext cx="14573250" cy="2109638"/>
          </a:xfrm>
        </p:spPr>
        <p:txBody>
          <a:bodyPr anchor="b"/>
          <a:lstStyle>
            <a:lvl1pPr marL="0" indent="0">
              <a:buNone/>
              <a:defRPr sz="2813">
                <a:solidFill>
                  <a:schemeClr val="tx1">
                    <a:tint val="75000"/>
                  </a:schemeClr>
                </a:solidFill>
              </a:defRPr>
            </a:lvl1pPr>
            <a:lvl2pPr marL="642960" indent="0">
              <a:buNone/>
              <a:defRPr sz="2531">
                <a:solidFill>
                  <a:schemeClr val="tx1">
                    <a:tint val="75000"/>
                  </a:schemeClr>
                </a:solidFill>
              </a:defRPr>
            </a:lvl2pPr>
            <a:lvl3pPr marL="1285921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3pPr>
            <a:lvl4pPr marL="1928881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4pPr>
            <a:lvl5pPr marL="2571841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5pPr>
            <a:lvl6pPr marL="3214802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6pPr>
            <a:lvl7pPr marL="3857762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7pPr>
            <a:lvl8pPr marL="4500723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8pPr>
            <a:lvl9pPr marL="5143683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13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250282"/>
            <a:ext cx="7572375" cy="6364635"/>
          </a:xfrm>
        </p:spPr>
        <p:txBody>
          <a:bodyPr/>
          <a:lstStyle>
            <a:lvl1pPr>
              <a:defRPr sz="3938"/>
            </a:lvl1pPr>
            <a:lvl2pPr>
              <a:defRPr sz="3375"/>
            </a:lvl2pPr>
            <a:lvl3pPr>
              <a:defRPr sz="2813"/>
            </a:lvl3pPr>
            <a:lvl4pPr>
              <a:defRPr sz="2531"/>
            </a:lvl4pPr>
            <a:lvl5pPr>
              <a:defRPr sz="2531"/>
            </a:lvl5pPr>
            <a:lvl6pPr>
              <a:defRPr sz="2531"/>
            </a:lvl6pPr>
            <a:lvl7pPr>
              <a:defRPr sz="2531"/>
            </a:lvl7pPr>
            <a:lvl8pPr>
              <a:defRPr sz="2531"/>
            </a:lvl8pPr>
            <a:lvl9pPr>
              <a:defRPr sz="253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15375" y="2250282"/>
            <a:ext cx="7572375" cy="6364635"/>
          </a:xfrm>
        </p:spPr>
        <p:txBody>
          <a:bodyPr/>
          <a:lstStyle>
            <a:lvl1pPr>
              <a:defRPr sz="3938"/>
            </a:lvl1pPr>
            <a:lvl2pPr>
              <a:defRPr sz="3375"/>
            </a:lvl2pPr>
            <a:lvl3pPr>
              <a:defRPr sz="2813"/>
            </a:lvl3pPr>
            <a:lvl4pPr>
              <a:defRPr sz="2531"/>
            </a:lvl4pPr>
            <a:lvl5pPr>
              <a:defRPr sz="2531"/>
            </a:lvl5pPr>
            <a:lvl6pPr>
              <a:defRPr sz="2531"/>
            </a:lvl6pPr>
            <a:lvl7pPr>
              <a:defRPr sz="2531"/>
            </a:lvl7pPr>
            <a:lvl8pPr>
              <a:defRPr sz="2531"/>
            </a:lvl8pPr>
            <a:lvl9pPr>
              <a:defRPr sz="253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267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158753"/>
            <a:ext cx="7575353" cy="899665"/>
          </a:xfrm>
        </p:spPr>
        <p:txBody>
          <a:bodyPr anchor="b"/>
          <a:lstStyle>
            <a:lvl1pPr marL="0" indent="0">
              <a:buNone/>
              <a:defRPr sz="3375" b="1"/>
            </a:lvl1pPr>
            <a:lvl2pPr marL="642960" indent="0">
              <a:buNone/>
              <a:defRPr sz="2813" b="1"/>
            </a:lvl2pPr>
            <a:lvl3pPr marL="1285921" indent="0">
              <a:buNone/>
              <a:defRPr sz="2531" b="1"/>
            </a:lvl3pPr>
            <a:lvl4pPr marL="1928881" indent="0">
              <a:buNone/>
              <a:defRPr sz="2250" b="1"/>
            </a:lvl4pPr>
            <a:lvl5pPr marL="2571841" indent="0">
              <a:buNone/>
              <a:defRPr sz="2250" b="1"/>
            </a:lvl5pPr>
            <a:lvl6pPr marL="3214802" indent="0">
              <a:buNone/>
              <a:defRPr sz="2250" b="1"/>
            </a:lvl6pPr>
            <a:lvl7pPr marL="3857762" indent="0">
              <a:buNone/>
              <a:defRPr sz="2250" b="1"/>
            </a:lvl7pPr>
            <a:lvl8pPr marL="4500723" indent="0">
              <a:buNone/>
              <a:defRPr sz="2250" b="1"/>
            </a:lvl8pPr>
            <a:lvl9pPr marL="5143683" indent="0">
              <a:buNone/>
              <a:defRPr sz="22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3058418"/>
            <a:ext cx="7575353" cy="5556499"/>
          </a:xfrm>
        </p:spPr>
        <p:txBody>
          <a:bodyPr/>
          <a:lstStyle>
            <a:lvl1pPr>
              <a:defRPr sz="3375"/>
            </a:lvl1pPr>
            <a:lvl2pPr>
              <a:defRPr sz="2813"/>
            </a:lvl2pPr>
            <a:lvl3pPr>
              <a:defRPr sz="2531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709423" y="2158753"/>
            <a:ext cx="7578328" cy="899665"/>
          </a:xfrm>
        </p:spPr>
        <p:txBody>
          <a:bodyPr anchor="b"/>
          <a:lstStyle>
            <a:lvl1pPr marL="0" indent="0">
              <a:buNone/>
              <a:defRPr sz="3375" b="1"/>
            </a:lvl1pPr>
            <a:lvl2pPr marL="642960" indent="0">
              <a:buNone/>
              <a:defRPr sz="2813" b="1"/>
            </a:lvl2pPr>
            <a:lvl3pPr marL="1285921" indent="0">
              <a:buNone/>
              <a:defRPr sz="2531" b="1"/>
            </a:lvl3pPr>
            <a:lvl4pPr marL="1928881" indent="0">
              <a:buNone/>
              <a:defRPr sz="2250" b="1"/>
            </a:lvl4pPr>
            <a:lvl5pPr marL="2571841" indent="0">
              <a:buNone/>
              <a:defRPr sz="2250" b="1"/>
            </a:lvl5pPr>
            <a:lvl6pPr marL="3214802" indent="0">
              <a:buNone/>
              <a:defRPr sz="2250" b="1"/>
            </a:lvl6pPr>
            <a:lvl7pPr marL="3857762" indent="0">
              <a:buNone/>
              <a:defRPr sz="2250" b="1"/>
            </a:lvl7pPr>
            <a:lvl8pPr marL="4500723" indent="0">
              <a:buNone/>
              <a:defRPr sz="2250" b="1"/>
            </a:lvl8pPr>
            <a:lvl9pPr marL="5143683" indent="0">
              <a:buNone/>
              <a:defRPr sz="22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09423" y="3058418"/>
            <a:ext cx="7578328" cy="5556499"/>
          </a:xfrm>
        </p:spPr>
        <p:txBody>
          <a:bodyPr/>
          <a:lstStyle>
            <a:lvl1pPr>
              <a:defRPr sz="3375"/>
            </a:lvl1pPr>
            <a:lvl2pPr>
              <a:defRPr sz="2813"/>
            </a:lvl2pPr>
            <a:lvl3pPr>
              <a:defRPr sz="2531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64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8719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51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1" y="383976"/>
            <a:ext cx="5640587" cy="1634133"/>
          </a:xfrm>
        </p:spPr>
        <p:txBody>
          <a:bodyPr anchor="b"/>
          <a:lstStyle>
            <a:lvl1pPr algn="l">
              <a:defRPr sz="281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3219" y="383977"/>
            <a:ext cx="9584531" cy="8230940"/>
          </a:xfrm>
        </p:spPr>
        <p:txBody>
          <a:bodyPr/>
          <a:lstStyle>
            <a:lvl1pPr>
              <a:defRPr sz="4500"/>
            </a:lvl1pPr>
            <a:lvl2pPr>
              <a:defRPr sz="3938"/>
            </a:lvl2pPr>
            <a:lvl3pPr>
              <a:defRPr sz="3375"/>
            </a:lvl3pPr>
            <a:lvl4pPr>
              <a:defRPr sz="2813"/>
            </a:lvl4pPr>
            <a:lvl5pPr>
              <a:defRPr sz="2813"/>
            </a:lvl5pPr>
            <a:lvl6pPr>
              <a:defRPr sz="2813"/>
            </a:lvl6pPr>
            <a:lvl7pPr>
              <a:defRPr sz="2813"/>
            </a:lvl7pPr>
            <a:lvl8pPr>
              <a:defRPr sz="2813"/>
            </a:lvl8pPr>
            <a:lvl9pPr>
              <a:defRPr sz="28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1" y="2018110"/>
            <a:ext cx="5640587" cy="6596807"/>
          </a:xfrm>
        </p:spPr>
        <p:txBody>
          <a:bodyPr/>
          <a:lstStyle>
            <a:lvl1pPr marL="0" indent="0">
              <a:buNone/>
              <a:defRPr sz="1969"/>
            </a:lvl1pPr>
            <a:lvl2pPr marL="642960" indent="0">
              <a:buNone/>
              <a:defRPr sz="1688"/>
            </a:lvl2pPr>
            <a:lvl3pPr marL="1285921" indent="0">
              <a:buNone/>
              <a:defRPr sz="1406"/>
            </a:lvl3pPr>
            <a:lvl4pPr marL="1928881" indent="0">
              <a:buNone/>
              <a:defRPr sz="1266"/>
            </a:lvl4pPr>
            <a:lvl5pPr marL="2571841" indent="0">
              <a:buNone/>
              <a:defRPr sz="1266"/>
            </a:lvl5pPr>
            <a:lvl6pPr marL="3214802" indent="0">
              <a:buNone/>
              <a:defRPr sz="1266"/>
            </a:lvl6pPr>
            <a:lvl7pPr marL="3857762" indent="0">
              <a:buNone/>
              <a:defRPr sz="1266"/>
            </a:lvl7pPr>
            <a:lvl8pPr marL="4500723" indent="0">
              <a:buNone/>
              <a:defRPr sz="1266"/>
            </a:lvl8pPr>
            <a:lvl9pPr marL="5143683" indent="0">
              <a:buNone/>
              <a:defRPr sz="126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68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0540" y="6750844"/>
            <a:ext cx="10287000" cy="796975"/>
          </a:xfrm>
        </p:spPr>
        <p:txBody>
          <a:bodyPr anchor="b"/>
          <a:lstStyle>
            <a:lvl1pPr algn="l">
              <a:defRPr sz="281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60540" y="861715"/>
            <a:ext cx="10287000" cy="5786438"/>
          </a:xfrm>
        </p:spPr>
        <p:txBody>
          <a:bodyPr/>
          <a:lstStyle>
            <a:lvl1pPr marL="0" indent="0">
              <a:buNone/>
              <a:defRPr sz="4500"/>
            </a:lvl1pPr>
            <a:lvl2pPr marL="642960" indent="0">
              <a:buNone/>
              <a:defRPr sz="3938"/>
            </a:lvl2pPr>
            <a:lvl3pPr marL="1285921" indent="0">
              <a:buNone/>
              <a:defRPr sz="3375"/>
            </a:lvl3pPr>
            <a:lvl4pPr marL="1928881" indent="0">
              <a:buNone/>
              <a:defRPr sz="2813"/>
            </a:lvl4pPr>
            <a:lvl5pPr marL="2571841" indent="0">
              <a:buNone/>
              <a:defRPr sz="2813"/>
            </a:lvl5pPr>
            <a:lvl6pPr marL="3214802" indent="0">
              <a:buNone/>
              <a:defRPr sz="2813"/>
            </a:lvl6pPr>
            <a:lvl7pPr marL="3857762" indent="0">
              <a:buNone/>
              <a:defRPr sz="2813"/>
            </a:lvl7pPr>
            <a:lvl8pPr marL="4500723" indent="0">
              <a:buNone/>
              <a:defRPr sz="2813"/>
            </a:lvl8pPr>
            <a:lvl9pPr marL="5143683" indent="0">
              <a:buNone/>
              <a:defRPr sz="281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60540" y="7547819"/>
            <a:ext cx="10287000" cy="1131837"/>
          </a:xfrm>
        </p:spPr>
        <p:txBody>
          <a:bodyPr/>
          <a:lstStyle>
            <a:lvl1pPr marL="0" indent="0">
              <a:buNone/>
              <a:defRPr sz="1969"/>
            </a:lvl1pPr>
            <a:lvl2pPr marL="642960" indent="0">
              <a:buNone/>
              <a:defRPr sz="1688"/>
            </a:lvl2pPr>
            <a:lvl3pPr marL="1285921" indent="0">
              <a:buNone/>
              <a:defRPr sz="1406"/>
            </a:lvl3pPr>
            <a:lvl4pPr marL="1928881" indent="0">
              <a:buNone/>
              <a:defRPr sz="1266"/>
            </a:lvl4pPr>
            <a:lvl5pPr marL="2571841" indent="0">
              <a:buNone/>
              <a:defRPr sz="1266"/>
            </a:lvl5pPr>
            <a:lvl6pPr marL="3214802" indent="0">
              <a:buNone/>
              <a:defRPr sz="1266"/>
            </a:lvl6pPr>
            <a:lvl7pPr marL="3857762" indent="0">
              <a:buNone/>
              <a:defRPr sz="1266"/>
            </a:lvl7pPr>
            <a:lvl8pPr marL="4500723" indent="0">
              <a:buNone/>
              <a:defRPr sz="1266"/>
            </a:lvl8pPr>
            <a:lvl9pPr marL="5143683" indent="0">
              <a:buNone/>
              <a:defRPr sz="126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05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788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30125" y="386210"/>
            <a:ext cx="3857625" cy="82287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386210"/>
            <a:ext cx="11287125" cy="82287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40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386210"/>
            <a:ext cx="15430500" cy="1607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250282"/>
            <a:ext cx="15430500" cy="6364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50" y="8938618"/>
            <a:ext cx="4000500" cy="5134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57875" y="8938618"/>
            <a:ext cx="5429250" cy="5134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87250" y="8938618"/>
            <a:ext cx="4000500" cy="5134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0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85921" rtl="0" eaLnBrk="1" latinLnBrk="0" hangingPunct="1">
        <a:spcBef>
          <a:spcPct val="0"/>
        </a:spcBef>
        <a:buNone/>
        <a:defRPr sz="618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2220" indent="-482220" algn="l" defTabSz="1285921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4811" indent="-401850" algn="l" defTabSz="1285921" rtl="0" eaLnBrk="1" latinLnBrk="0" hangingPunct="1">
        <a:spcBef>
          <a:spcPct val="20000"/>
        </a:spcBef>
        <a:buFont typeface="Arial" pitchFamily="34" charset="0"/>
        <a:buChar char="–"/>
        <a:defRPr sz="3938" kern="1200">
          <a:solidFill>
            <a:schemeClr val="tx1"/>
          </a:solidFill>
          <a:latin typeface="+mn-lt"/>
          <a:ea typeface="+mn-ea"/>
          <a:cs typeface="+mn-cs"/>
        </a:defRPr>
      </a:lvl2pPr>
      <a:lvl3pPr marL="1607401" indent="-321480" algn="l" defTabSz="1285921" rtl="0" eaLnBrk="1" latinLnBrk="0" hangingPunct="1">
        <a:spcBef>
          <a:spcPct val="20000"/>
        </a:spcBef>
        <a:buFont typeface="Arial" pitchFamily="34" charset="0"/>
        <a:buChar char="•"/>
        <a:defRPr sz="3375" kern="1200">
          <a:solidFill>
            <a:schemeClr val="tx1"/>
          </a:solidFill>
          <a:latin typeface="+mn-lt"/>
          <a:ea typeface="+mn-ea"/>
          <a:cs typeface="+mn-cs"/>
        </a:defRPr>
      </a:lvl3pPr>
      <a:lvl4pPr marL="2250361" indent="-321480" algn="l" defTabSz="1285921" rtl="0" eaLnBrk="1" latinLnBrk="0" hangingPunct="1">
        <a:spcBef>
          <a:spcPct val="20000"/>
        </a:spcBef>
        <a:buFont typeface="Arial" pitchFamily="34" charset="0"/>
        <a:buChar char="–"/>
        <a:defRPr sz="2813" kern="1200">
          <a:solidFill>
            <a:schemeClr val="tx1"/>
          </a:solidFill>
          <a:latin typeface="+mn-lt"/>
          <a:ea typeface="+mn-ea"/>
          <a:cs typeface="+mn-cs"/>
        </a:defRPr>
      </a:lvl4pPr>
      <a:lvl5pPr marL="2893322" indent="-321480" algn="l" defTabSz="1285921" rtl="0" eaLnBrk="1" latinLnBrk="0" hangingPunct="1">
        <a:spcBef>
          <a:spcPct val="20000"/>
        </a:spcBef>
        <a:buFont typeface="Arial" pitchFamily="34" charset="0"/>
        <a:buChar char="»"/>
        <a:defRPr sz="2813" kern="1200">
          <a:solidFill>
            <a:schemeClr val="tx1"/>
          </a:solidFill>
          <a:latin typeface="+mn-lt"/>
          <a:ea typeface="+mn-ea"/>
          <a:cs typeface="+mn-cs"/>
        </a:defRPr>
      </a:lvl5pPr>
      <a:lvl6pPr marL="3536282" indent="-321480" algn="l" defTabSz="1285921" rtl="0" eaLnBrk="1" latinLnBrk="0" hangingPunct="1">
        <a:spcBef>
          <a:spcPct val="20000"/>
        </a:spcBef>
        <a:buFont typeface="Arial" pitchFamily="34" charset="0"/>
        <a:buChar char="•"/>
        <a:defRPr sz="2813" kern="1200">
          <a:solidFill>
            <a:schemeClr val="tx1"/>
          </a:solidFill>
          <a:latin typeface="+mn-lt"/>
          <a:ea typeface="+mn-ea"/>
          <a:cs typeface="+mn-cs"/>
        </a:defRPr>
      </a:lvl6pPr>
      <a:lvl7pPr marL="4179242" indent="-321480" algn="l" defTabSz="1285921" rtl="0" eaLnBrk="1" latinLnBrk="0" hangingPunct="1">
        <a:spcBef>
          <a:spcPct val="20000"/>
        </a:spcBef>
        <a:buFont typeface="Arial" pitchFamily="34" charset="0"/>
        <a:buChar char="•"/>
        <a:defRPr sz="2813" kern="1200">
          <a:solidFill>
            <a:schemeClr val="tx1"/>
          </a:solidFill>
          <a:latin typeface="+mn-lt"/>
          <a:ea typeface="+mn-ea"/>
          <a:cs typeface="+mn-cs"/>
        </a:defRPr>
      </a:lvl7pPr>
      <a:lvl8pPr marL="4822203" indent="-321480" algn="l" defTabSz="1285921" rtl="0" eaLnBrk="1" latinLnBrk="0" hangingPunct="1">
        <a:spcBef>
          <a:spcPct val="20000"/>
        </a:spcBef>
        <a:buFont typeface="Arial" pitchFamily="34" charset="0"/>
        <a:buChar char="•"/>
        <a:defRPr sz="2813" kern="1200">
          <a:solidFill>
            <a:schemeClr val="tx1"/>
          </a:solidFill>
          <a:latin typeface="+mn-lt"/>
          <a:ea typeface="+mn-ea"/>
          <a:cs typeface="+mn-cs"/>
        </a:defRPr>
      </a:lvl8pPr>
      <a:lvl9pPr marL="5465163" indent="-321480" algn="l" defTabSz="1285921" rtl="0" eaLnBrk="1" latinLnBrk="0" hangingPunct="1">
        <a:spcBef>
          <a:spcPct val="20000"/>
        </a:spcBef>
        <a:buFont typeface="Arial" pitchFamily="34" charset="0"/>
        <a:buChar char="•"/>
        <a:defRPr sz="28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5921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1pPr>
      <a:lvl2pPr marL="642960" algn="l" defTabSz="1285921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2pPr>
      <a:lvl3pPr marL="1285921" algn="l" defTabSz="1285921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3pPr>
      <a:lvl4pPr marL="1928881" algn="l" defTabSz="1285921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4pPr>
      <a:lvl5pPr marL="2571841" algn="l" defTabSz="1285921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5pPr>
      <a:lvl6pPr marL="3214802" algn="l" defTabSz="1285921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6pPr>
      <a:lvl7pPr marL="3857762" algn="l" defTabSz="1285921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7pPr>
      <a:lvl8pPr marL="4500723" algn="l" defTabSz="1285921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8pPr>
      <a:lvl9pPr marL="5143683" algn="l" defTabSz="1285921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C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2627" y="4586720"/>
            <a:ext cx="18288000" cy="4479431"/>
            <a:chOff x="0" y="0"/>
            <a:chExt cx="5067462" cy="11797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67462" cy="1179768"/>
            </a:xfrm>
            <a:custGeom>
              <a:avLst/>
              <a:gdLst/>
              <a:ahLst/>
              <a:cxnLst/>
              <a:rect l="l" t="t" r="r" b="b"/>
              <a:pathLst>
                <a:path w="5067462" h="1179768">
                  <a:moveTo>
                    <a:pt x="0" y="0"/>
                  </a:moveTo>
                  <a:lnTo>
                    <a:pt x="5067462" y="0"/>
                  </a:lnTo>
                  <a:lnTo>
                    <a:pt x="5067462" y="1179768"/>
                  </a:lnTo>
                  <a:lnTo>
                    <a:pt x="0" y="1179768"/>
                  </a:lnTo>
                  <a:close/>
                </a:path>
              </a:pathLst>
            </a:custGeom>
            <a:solidFill>
              <a:srgbClr val="E4DCC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67462" cy="12178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3753311"/>
            <a:ext cx="10547696" cy="397841"/>
            <a:chOff x="0" y="0"/>
            <a:chExt cx="16648062" cy="34789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648061" cy="347898"/>
            </a:xfrm>
            <a:custGeom>
              <a:avLst/>
              <a:gdLst/>
              <a:ahLst/>
              <a:cxnLst/>
              <a:rect l="l" t="t" r="r" b="b"/>
              <a:pathLst>
                <a:path w="16648061" h="347898">
                  <a:moveTo>
                    <a:pt x="203200" y="0"/>
                  </a:moveTo>
                  <a:lnTo>
                    <a:pt x="16444861" y="0"/>
                  </a:lnTo>
                  <a:lnTo>
                    <a:pt x="16648061" y="347898"/>
                  </a:lnTo>
                  <a:lnTo>
                    <a:pt x="0" y="34789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7D9D9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7000" y="-38100"/>
              <a:ext cx="16394062" cy="3859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8470037" y="8645576"/>
            <a:ext cx="9813200" cy="366184"/>
            <a:chOff x="0" y="0"/>
            <a:chExt cx="14193095" cy="34789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193095" cy="347898"/>
            </a:xfrm>
            <a:custGeom>
              <a:avLst/>
              <a:gdLst/>
              <a:ahLst/>
              <a:cxnLst/>
              <a:rect l="l" t="t" r="r" b="b"/>
              <a:pathLst>
                <a:path w="14193095" h="347898">
                  <a:moveTo>
                    <a:pt x="203200" y="0"/>
                  </a:moveTo>
                  <a:lnTo>
                    <a:pt x="13989895" y="0"/>
                  </a:lnTo>
                  <a:lnTo>
                    <a:pt x="14193095" y="347898"/>
                  </a:lnTo>
                  <a:lnTo>
                    <a:pt x="0" y="34789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7D9D9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27000" y="-38100"/>
              <a:ext cx="13939095" cy="3859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530662" y="4537329"/>
            <a:ext cx="17121422" cy="3697084"/>
          </a:xfrm>
          <a:custGeom>
            <a:avLst/>
            <a:gdLst/>
            <a:ahLst/>
            <a:cxnLst/>
            <a:rect l="l" t="t" r="r" b="b"/>
            <a:pathLst>
              <a:path w="17121422" h="3697084">
                <a:moveTo>
                  <a:pt x="0" y="0"/>
                </a:moveTo>
                <a:lnTo>
                  <a:pt x="17121422" y="0"/>
                </a:lnTo>
                <a:lnTo>
                  <a:pt x="17121422" y="3697084"/>
                </a:lnTo>
                <a:lnTo>
                  <a:pt x="0" y="36970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33377" r="-477" b="-9816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2944610" y="5839924"/>
            <a:ext cx="12398780" cy="2277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6000" dirty="0">
                <a:solidFill>
                  <a:srgbClr val="2C3546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De Anza CONNECT</a:t>
            </a:r>
          </a:p>
          <a:p>
            <a:pPr algn="ctr"/>
            <a:r>
              <a:rPr lang="en-US" sz="4400" dirty="0"/>
              <a:t>An Integrated Approach to Student Success: </a:t>
            </a:r>
          </a:p>
          <a:p>
            <a:pPr algn="ctr"/>
            <a:r>
              <a:rPr lang="en-US" sz="4400" dirty="0">
                <a:solidFill>
                  <a:srgbClr val="2C3546"/>
                </a:solidFill>
                <a:latin typeface="Aptos" panose="020B0004020202020204" pitchFamily="34" charset="0"/>
                <a:ea typeface="Open Sans Extra Bold"/>
                <a:cs typeface="Times New Roman" panose="02020603050405020304" pitchFamily="18" charset="0"/>
                <a:sym typeface="Open Sans Extra Bold"/>
              </a:rPr>
              <a:t>Expansion &amp; Updates</a:t>
            </a:r>
            <a:endParaRPr lang="en-US" sz="4400" dirty="0">
              <a:solidFill>
                <a:srgbClr val="2C3546"/>
              </a:solidFill>
              <a:latin typeface="Open Sans Extra Bold"/>
              <a:ea typeface="Open Sans Extra Bold"/>
              <a:cs typeface="Open Sans Extra Bold"/>
              <a:sym typeface="Open Sans Extra Bold"/>
            </a:endParaRPr>
          </a:p>
        </p:txBody>
      </p:sp>
      <p:sp>
        <p:nvSpPr>
          <p:cNvPr id="18" name="TextBox 40">
            <a:extLst>
              <a:ext uri="{FF2B5EF4-FFF2-40B4-BE49-F238E27FC236}">
                <a16:creationId xmlns:a16="http://schemas.microsoft.com/office/drawing/2014/main" id="{AE1AADC0-DCB5-4192-8A75-D12A04BFF3A7}"/>
              </a:ext>
            </a:extLst>
          </p:cNvPr>
          <p:cNvSpPr txBox="1"/>
          <p:nvPr/>
        </p:nvSpPr>
        <p:spPr>
          <a:xfrm>
            <a:off x="13944600" y="9210812"/>
            <a:ext cx="4978752" cy="841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1" lvl="1" algn="l">
              <a:lnSpc>
                <a:spcPts val="3360"/>
              </a:lnSpc>
            </a:pPr>
            <a:r>
              <a:rPr lang="en-US" sz="2400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Sushini Chand, Ed.D.</a:t>
            </a:r>
          </a:p>
          <a:p>
            <a:pPr marL="259081" lvl="1" algn="l">
              <a:lnSpc>
                <a:spcPts val="3360"/>
              </a:lnSpc>
            </a:pPr>
            <a:r>
              <a:rPr lang="en-US" sz="2400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September 2025</a:t>
            </a: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78CFE5AE-EF08-440C-9BA9-70D89A23F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81A418BB-D450-42D4-8D58-0C4530E95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AA51FED-CF59-48BA-8212-F4F6C08D1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6084" y="1328806"/>
            <a:ext cx="6096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2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1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90">
            <a:extLst>
              <a:ext uri="{FF2B5EF4-FFF2-40B4-BE49-F238E27FC236}">
                <a16:creationId xmlns:a16="http://schemas.microsoft.com/office/drawing/2014/main" id="{6C476234-4301-4875-A929-50AA25D12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98185"/>
            <a:ext cx="10133789" cy="97364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08" name="Group 16">
            <a:extLst>
              <a:ext uri="{FF2B5EF4-FFF2-40B4-BE49-F238E27FC236}">
                <a16:creationId xmlns:a16="http://schemas.microsoft.com/office/drawing/2014/main" id="{CE81E8A9-EC82-4441-A059-5A577D89865A}"/>
              </a:ext>
            </a:extLst>
          </p:cNvPr>
          <p:cNvGrpSpPr/>
          <p:nvPr/>
        </p:nvGrpSpPr>
        <p:grpSpPr>
          <a:xfrm>
            <a:off x="16025923" y="0"/>
            <a:ext cx="2776427" cy="11093750"/>
            <a:chOff x="0" y="0"/>
            <a:chExt cx="731240" cy="2921811"/>
          </a:xfrm>
        </p:grpSpPr>
        <p:sp>
          <p:nvSpPr>
            <p:cNvPr id="109" name="Freeform 17">
              <a:extLst>
                <a:ext uri="{FF2B5EF4-FFF2-40B4-BE49-F238E27FC236}">
                  <a16:creationId xmlns:a16="http://schemas.microsoft.com/office/drawing/2014/main" id="{7B20B653-2FD3-4D12-A73A-8EDFD3577492}"/>
                </a:ext>
              </a:extLst>
            </p:cNvPr>
            <p:cNvSpPr/>
            <p:nvPr/>
          </p:nvSpPr>
          <p:spPr>
            <a:xfrm>
              <a:off x="0" y="0"/>
              <a:ext cx="731240" cy="2921811"/>
            </a:xfrm>
            <a:custGeom>
              <a:avLst/>
              <a:gdLst/>
              <a:ahLst/>
              <a:cxnLst/>
              <a:rect l="l" t="t" r="r" b="b"/>
              <a:pathLst>
                <a:path w="731240" h="2921811">
                  <a:moveTo>
                    <a:pt x="0" y="0"/>
                  </a:moveTo>
                  <a:lnTo>
                    <a:pt x="731240" y="0"/>
                  </a:lnTo>
                  <a:lnTo>
                    <a:pt x="731240" y="2921811"/>
                  </a:lnTo>
                  <a:lnTo>
                    <a:pt x="0" y="2921811"/>
                  </a:lnTo>
                  <a:close/>
                </a:path>
              </a:pathLst>
            </a:custGeom>
            <a:solidFill>
              <a:srgbClr val="E4DCCF"/>
            </a:solidFill>
          </p:spPr>
        </p:sp>
        <p:sp>
          <p:nvSpPr>
            <p:cNvPr id="110" name="TextBox 18">
              <a:extLst>
                <a:ext uri="{FF2B5EF4-FFF2-40B4-BE49-F238E27FC236}">
                  <a16:creationId xmlns:a16="http://schemas.microsoft.com/office/drawing/2014/main" id="{ED22A1F2-3729-41BE-8AEA-D1B5BB0A5FD3}"/>
                </a:ext>
              </a:extLst>
            </p:cNvPr>
            <p:cNvSpPr txBox="1"/>
            <p:nvPr/>
          </p:nvSpPr>
          <p:spPr>
            <a:xfrm>
              <a:off x="0" y="-38100"/>
              <a:ext cx="731240" cy="29599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1" name="Group 19">
            <a:extLst>
              <a:ext uri="{FF2B5EF4-FFF2-40B4-BE49-F238E27FC236}">
                <a16:creationId xmlns:a16="http://schemas.microsoft.com/office/drawing/2014/main" id="{FA9490E2-2E41-4586-9DC0-1C4923729AA1}"/>
              </a:ext>
            </a:extLst>
          </p:cNvPr>
          <p:cNvGrpSpPr/>
          <p:nvPr/>
        </p:nvGrpSpPr>
        <p:grpSpPr>
          <a:xfrm rot="-5400000">
            <a:off x="11334953" y="4793684"/>
            <a:ext cx="8697504" cy="684436"/>
            <a:chOff x="0" y="0"/>
            <a:chExt cx="4420930" cy="347898"/>
          </a:xfrm>
        </p:grpSpPr>
        <p:sp>
          <p:nvSpPr>
            <p:cNvPr id="112" name="Freeform 20">
              <a:extLst>
                <a:ext uri="{FF2B5EF4-FFF2-40B4-BE49-F238E27FC236}">
                  <a16:creationId xmlns:a16="http://schemas.microsoft.com/office/drawing/2014/main" id="{67F79999-B37C-4850-9BEE-B2748E7E6A66}"/>
                </a:ext>
              </a:extLst>
            </p:cNvPr>
            <p:cNvSpPr/>
            <p:nvPr/>
          </p:nvSpPr>
          <p:spPr>
            <a:xfrm>
              <a:off x="0" y="0"/>
              <a:ext cx="4420930" cy="347898"/>
            </a:xfrm>
            <a:custGeom>
              <a:avLst/>
              <a:gdLst/>
              <a:ahLst/>
              <a:cxnLst/>
              <a:rect l="l" t="t" r="r" b="b"/>
              <a:pathLst>
                <a:path w="4420930" h="347898">
                  <a:moveTo>
                    <a:pt x="203200" y="0"/>
                  </a:moveTo>
                  <a:lnTo>
                    <a:pt x="4217730" y="0"/>
                  </a:lnTo>
                  <a:lnTo>
                    <a:pt x="4420930" y="347898"/>
                  </a:lnTo>
                  <a:lnTo>
                    <a:pt x="0" y="34789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576F72"/>
            </a:solidFill>
          </p:spPr>
        </p:sp>
        <p:sp>
          <p:nvSpPr>
            <p:cNvPr id="113" name="TextBox 21">
              <a:extLst>
                <a:ext uri="{FF2B5EF4-FFF2-40B4-BE49-F238E27FC236}">
                  <a16:creationId xmlns:a16="http://schemas.microsoft.com/office/drawing/2014/main" id="{FB3C832D-1EE5-432D-8C50-AB19E11EB2C6}"/>
                </a:ext>
              </a:extLst>
            </p:cNvPr>
            <p:cNvSpPr txBox="1"/>
            <p:nvPr/>
          </p:nvSpPr>
          <p:spPr>
            <a:xfrm>
              <a:off x="127000" y="-38100"/>
              <a:ext cx="4166930" cy="3859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4" name="Group 23">
            <a:extLst>
              <a:ext uri="{FF2B5EF4-FFF2-40B4-BE49-F238E27FC236}">
                <a16:creationId xmlns:a16="http://schemas.microsoft.com/office/drawing/2014/main" id="{0A9E8B2F-BB04-41FE-A233-0D3A88EC4103}"/>
              </a:ext>
            </a:extLst>
          </p:cNvPr>
          <p:cNvGrpSpPr/>
          <p:nvPr/>
        </p:nvGrpSpPr>
        <p:grpSpPr>
          <a:xfrm rot="5400000">
            <a:off x="12320722" y="4293026"/>
            <a:ext cx="7635339" cy="1593808"/>
            <a:chOff x="0" y="0"/>
            <a:chExt cx="1666649" cy="347898"/>
          </a:xfrm>
        </p:grpSpPr>
        <p:sp>
          <p:nvSpPr>
            <p:cNvPr id="115" name="Freeform 24">
              <a:extLst>
                <a:ext uri="{FF2B5EF4-FFF2-40B4-BE49-F238E27FC236}">
                  <a16:creationId xmlns:a16="http://schemas.microsoft.com/office/drawing/2014/main" id="{5282799D-2DAA-4DEB-A59B-431C968E27A6}"/>
                </a:ext>
              </a:extLst>
            </p:cNvPr>
            <p:cNvSpPr/>
            <p:nvPr/>
          </p:nvSpPr>
          <p:spPr>
            <a:xfrm>
              <a:off x="0" y="0"/>
              <a:ext cx="1666649" cy="347898"/>
            </a:xfrm>
            <a:custGeom>
              <a:avLst/>
              <a:gdLst/>
              <a:ahLst/>
              <a:cxnLst/>
              <a:rect l="l" t="t" r="r" b="b"/>
              <a:pathLst>
                <a:path w="1666649" h="347898">
                  <a:moveTo>
                    <a:pt x="203200" y="0"/>
                  </a:moveTo>
                  <a:lnTo>
                    <a:pt x="1463449" y="0"/>
                  </a:lnTo>
                  <a:lnTo>
                    <a:pt x="1666649" y="347898"/>
                  </a:lnTo>
                  <a:lnTo>
                    <a:pt x="0" y="34789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7D9D9C"/>
            </a:solidFill>
          </p:spPr>
        </p:sp>
        <p:sp>
          <p:nvSpPr>
            <p:cNvPr id="116" name="TextBox 25">
              <a:extLst>
                <a:ext uri="{FF2B5EF4-FFF2-40B4-BE49-F238E27FC236}">
                  <a16:creationId xmlns:a16="http://schemas.microsoft.com/office/drawing/2014/main" id="{B2C2DAB0-9D0A-4F6C-9D9F-6823F85C1F94}"/>
                </a:ext>
              </a:extLst>
            </p:cNvPr>
            <p:cNvSpPr txBox="1"/>
            <p:nvPr/>
          </p:nvSpPr>
          <p:spPr>
            <a:xfrm>
              <a:off x="127000" y="-38100"/>
              <a:ext cx="1412649" cy="3859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7" name="TextBox 26">
            <a:extLst>
              <a:ext uri="{FF2B5EF4-FFF2-40B4-BE49-F238E27FC236}">
                <a16:creationId xmlns:a16="http://schemas.microsoft.com/office/drawing/2014/main" id="{AFF03056-5B76-4AB3-AC02-E24A4CF40022}"/>
              </a:ext>
            </a:extLst>
          </p:cNvPr>
          <p:cNvSpPr txBox="1"/>
          <p:nvPr/>
        </p:nvSpPr>
        <p:spPr>
          <a:xfrm rot="5400000">
            <a:off x="12928908" y="4604763"/>
            <a:ext cx="6542790" cy="1077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000" dirty="0">
                <a:solidFill>
                  <a:srgbClr val="FFFFFF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New Fall 2025</a:t>
            </a:r>
          </a:p>
        </p:txBody>
      </p:sp>
      <p:sp>
        <p:nvSpPr>
          <p:cNvPr id="118" name="Freeform 22">
            <a:extLst>
              <a:ext uri="{FF2B5EF4-FFF2-40B4-BE49-F238E27FC236}">
                <a16:creationId xmlns:a16="http://schemas.microsoft.com/office/drawing/2014/main" id="{5BC70FAC-83CB-4AD9-AB0E-40C46040DC28}"/>
              </a:ext>
            </a:extLst>
          </p:cNvPr>
          <p:cNvSpPr/>
          <p:nvPr/>
        </p:nvSpPr>
        <p:spPr>
          <a:xfrm>
            <a:off x="17148420" y="298185"/>
            <a:ext cx="1558286" cy="9583489"/>
          </a:xfrm>
          <a:custGeom>
            <a:avLst/>
            <a:gdLst/>
            <a:ahLst/>
            <a:cxnLst/>
            <a:rect l="l" t="t" r="r" b="b"/>
            <a:pathLst>
              <a:path w="1558286" h="9583489">
                <a:moveTo>
                  <a:pt x="0" y="0"/>
                </a:moveTo>
                <a:lnTo>
                  <a:pt x="1558286" y="0"/>
                </a:lnTo>
                <a:lnTo>
                  <a:pt x="1558286" y="9583489"/>
                </a:lnTo>
                <a:lnTo>
                  <a:pt x="0" y="95834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39384" r="-723775"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BE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E6AB47-AE6B-7D5A-1BB9-C613663C6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DBD08ACC-E0E3-5273-02E9-12CAF5A5630D}"/>
              </a:ext>
            </a:extLst>
          </p:cNvPr>
          <p:cNvSpPr/>
          <p:nvPr/>
        </p:nvSpPr>
        <p:spPr>
          <a:xfrm>
            <a:off x="321475" y="379925"/>
            <a:ext cx="3839891" cy="9583489"/>
          </a:xfrm>
          <a:custGeom>
            <a:avLst/>
            <a:gdLst/>
            <a:ahLst/>
            <a:cxnLst/>
            <a:rect l="l" t="t" r="r" b="b"/>
            <a:pathLst>
              <a:path w="3839891" h="9583489">
                <a:moveTo>
                  <a:pt x="0" y="0"/>
                </a:moveTo>
                <a:lnTo>
                  <a:pt x="3839891" y="0"/>
                </a:lnTo>
                <a:lnTo>
                  <a:pt x="3839891" y="9583489"/>
                </a:lnTo>
                <a:lnTo>
                  <a:pt x="0" y="95834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25028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66505D1D-F619-22EA-2E6E-86198657487D}"/>
              </a:ext>
            </a:extLst>
          </p:cNvPr>
          <p:cNvGrpSpPr/>
          <p:nvPr/>
        </p:nvGrpSpPr>
        <p:grpSpPr>
          <a:xfrm rot="5400000">
            <a:off x="1437016" y="249536"/>
            <a:ext cx="2558059" cy="5498767"/>
            <a:chOff x="0" y="0"/>
            <a:chExt cx="3130550" cy="6729385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47BC4287-E34B-6018-658D-4C963D2816A4}"/>
                </a:ext>
              </a:extLst>
            </p:cNvPr>
            <p:cNvSpPr/>
            <p:nvPr/>
          </p:nvSpPr>
          <p:spPr>
            <a:xfrm>
              <a:off x="0" y="0"/>
              <a:ext cx="3130550" cy="6729385"/>
            </a:xfrm>
            <a:custGeom>
              <a:avLst/>
              <a:gdLst/>
              <a:ahLst/>
              <a:cxnLst/>
              <a:rect l="l" t="t" r="r" b="b"/>
              <a:pathLst>
                <a:path w="3130550" h="6729385">
                  <a:moveTo>
                    <a:pt x="0" y="1123950"/>
                  </a:moveTo>
                  <a:lnTo>
                    <a:pt x="0" y="6729385"/>
                  </a:lnTo>
                  <a:lnTo>
                    <a:pt x="3130550" y="6729385"/>
                  </a:lnTo>
                  <a:lnTo>
                    <a:pt x="3130550" y="0"/>
                  </a:lnTo>
                  <a:close/>
                </a:path>
              </a:pathLst>
            </a:custGeom>
            <a:solidFill>
              <a:srgbClr val="7D9D9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390F9B7A-3935-E1F5-FEE6-CB18E1867887}"/>
              </a:ext>
            </a:extLst>
          </p:cNvPr>
          <p:cNvGrpSpPr/>
          <p:nvPr/>
        </p:nvGrpSpPr>
        <p:grpSpPr>
          <a:xfrm rot="-5400000">
            <a:off x="4509754" y="4438793"/>
            <a:ext cx="2558059" cy="5498767"/>
            <a:chOff x="0" y="0"/>
            <a:chExt cx="3130550" cy="672938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4A69432A-25F2-6CF1-E0F6-E832A9FE1AB3}"/>
                </a:ext>
              </a:extLst>
            </p:cNvPr>
            <p:cNvSpPr/>
            <p:nvPr/>
          </p:nvSpPr>
          <p:spPr>
            <a:xfrm>
              <a:off x="0" y="0"/>
              <a:ext cx="3130550" cy="6729385"/>
            </a:xfrm>
            <a:custGeom>
              <a:avLst/>
              <a:gdLst/>
              <a:ahLst/>
              <a:cxnLst/>
              <a:rect l="l" t="t" r="r" b="b"/>
              <a:pathLst>
                <a:path w="3130550" h="6729385">
                  <a:moveTo>
                    <a:pt x="0" y="1123950"/>
                  </a:moveTo>
                  <a:lnTo>
                    <a:pt x="0" y="6729385"/>
                  </a:lnTo>
                  <a:lnTo>
                    <a:pt x="3130550" y="6729385"/>
                  </a:lnTo>
                  <a:lnTo>
                    <a:pt x="3130550" y="0"/>
                  </a:lnTo>
                  <a:close/>
                </a:path>
              </a:pathLst>
            </a:custGeom>
            <a:solidFill>
              <a:srgbClr val="576F72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48BB816B-489F-FB29-1A67-B2D448DC0A23}"/>
              </a:ext>
            </a:extLst>
          </p:cNvPr>
          <p:cNvGrpSpPr/>
          <p:nvPr/>
        </p:nvGrpSpPr>
        <p:grpSpPr>
          <a:xfrm>
            <a:off x="707225" y="2636025"/>
            <a:ext cx="7077017" cy="5044175"/>
            <a:chOff x="0" y="0"/>
            <a:chExt cx="1863906" cy="1328507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D80E22C9-B9EC-2C4B-9E4D-032D35EDB938}"/>
                </a:ext>
              </a:extLst>
            </p:cNvPr>
            <p:cNvSpPr/>
            <p:nvPr/>
          </p:nvSpPr>
          <p:spPr>
            <a:xfrm>
              <a:off x="0" y="0"/>
              <a:ext cx="1863906" cy="1328507"/>
            </a:xfrm>
            <a:custGeom>
              <a:avLst/>
              <a:gdLst/>
              <a:ahLst/>
              <a:cxnLst/>
              <a:rect l="l" t="t" r="r" b="b"/>
              <a:pathLst>
                <a:path w="1863906" h="1328507">
                  <a:moveTo>
                    <a:pt x="0" y="0"/>
                  </a:moveTo>
                  <a:lnTo>
                    <a:pt x="1863906" y="0"/>
                  </a:lnTo>
                  <a:lnTo>
                    <a:pt x="1863906" y="1328507"/>
                  </a:lnTo>
                  <a:lnTo>
                    <a:pt x="0" y="1328507"/>
                  </a:lnTo>
                  <a:close/>
                </a:path>
              </a:pathLst>
            </a:custGeom>
            <a:solidFill>
              <a:srgbClr val="E6D8C2">
                <a:alpha val="6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8F7EFFCD-6F91-3C79-FCEB-45062E2A346B}"/>
                </a:ext>
              </a:extLst>
            </p:cNvPr>
            <p:cNvSpPr txBox="1"/>
            <p:nvPr/>
          </p:nvSpPr>
          <p:spPr>
            <a:xfrm>
              <a:off x="0" y="-38100"/>
              <a:ext cx="1863906" cy="13666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B61742D1-BF96-B1D0-04B7-7616B707554C}"/>
              </a:ext>
            </a:extLst>
          </p:cNvPr>
          <p:cNvSpPr txBox="1"/>
          <p:nvPr/>
        </p:nvSpPr>
        <p:spPr>
          <a:xfrm>
            <a:off x="9144000" y="2141101"/>
            <a:ext cx="9483439" cy="10113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4400" dirty="0">
                <a:solidFill>
                  <a:srgbClr val="576F72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Early Alert &amp; Referral Form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A2286A40-7F1A-DD00-59DE-C99FDB1D0181}"/>
              </a:ext>
            </a:extLst>
          </p:cNvPr>
          <p:cNvSpPr txBox="1"/>
          <p:nvPr/>
        </p:nvSpPr>
        <p:spPr>
          <a:xfrm>
            <a:off x="8909904" y="3705061"/>
            <a:ext cx="8951278" cy="2656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algn="l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algn="l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algn="l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algn="l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916451FA-7445-E924-BE5A-7C5039935202}"/>
              </a:ext>
            </a:extLst>
          </p:cNvPr>
          <p:cNvSpPr/>
          <p:nvPr/>
        </p:nvSpPr>
        <p:spPr>
          <a:xfrm>
            <a:off x="-419918" y="2646752"/>
            <a:ext cx="8787595" cy="6524789"/>
          </a:xfrm>
          <a:custGeom>
            <a:avLst/>
            <a:gdLst/>
            <a:ahLst/>
            <a:cxnLst/>
            <a:rect l="l" t="t" r="r" b="b"/>
            <a:pathLst>
              <a:path w="8787595" h="6524789">
                <a:moveTo>
                  <a:pt x="0" y="0"/>
                </a:moveTo>
                <a:lnTo>
                  <a:pt x="8787595" y="0"/>
                </a:lnTo>
                <a:lnTo>
                  <a:pt x="8787595" y="6524789"/>
                </a:lnTo>
                <a:lnTo>
                  <a:pt x="0" y="65247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97E43635-4042-81E1-0DA1-449D47337CD8}"/>
              </a:ext>
            </a:extLst>
          </p:cNvPr>
          <p:cNvSpPr/>
          <p:nvPr/>
        </p:nvSpPr>
        <p:spPr>
          <a:xfrm>
            <a:off x="321475" y="2636025"/>
            <a:ext cx="7462767" cy="4705856"/>
          </a:xfrm>
          <a:custGeom>
            <a:avLst/>
            <a:gdLst/>
            <a:ahLst/>
            <a:cxnLst/>
            <a:rect l="l" t="t" r="r" b="b"/>
            <a:pathLst>
              <a:path w="7462767" h="4705856">
                <a:moveTo>
                  <a:pt x="0" y="0"/>
                </a:moveTo>
                <a:lnTo>
                  <a:pt x="7462767" y="0"/>
                </a:lnTo>
                <a:lnTo>
                  <a:pt x="7462767" y="4705856"/>
                </a:lnTo>
                <a:lnTo>
                  <a:pt x="0" y="47058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3218" t="-78122" r="-3520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2E0E799-B4FF-A821-92C1-A9C63BF53C93}"/>
              </a:ext>
            </a:extLst>
          </p:cNvPr>
          <p:cNvSpPr txBox="1">
            <a:spLocks/>
          </p:cNvSpPr>
          <p:nvPr/>
        </p:nvSpPr>
        <p:spPr>
          <a:xfrm>
            <a:off x="8909904" y="3809282"/>
            <a:ext cx="9016359" cy="4876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Proactive identification of students who may need support</a:t>
            </a:r>
          </a:p>
          <a:p>
            <a:r>
              <a:rPr lang="en-US" dirty="0"/>
              <a:t>Faculty &amp; Staff refer students for timely intervention</a:t>
            </a:r>
          </a:p>
          <a:p>
            <a:r>
              <a:rPr lang="en-US" dirty="0"/>
              <a:t>Programs/Services/Learning Community Address Student referrals</a:t>
            </a:r>
          </a:p>
          <a:p>
            <a:r>
              <a:rPr lang="en-US" dirty="0"/>
              <a:t>RSI, VAR, Other data</a:t>
            </a:r>
          </a:p>
          <a:p>
            <a:pPr marL="914400" lvl="2" indent="0">
              <a:buNone/>
            </a:pPr>
            <a:endParaRPr lang="en-US" b="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FD7F67D-6367-4AE4-8870-4395928129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2737" y="9338480"/>
            <a:ext cx="1415263" cy="9312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5390DE1-D0B8-4754-8562-82B756F6EE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88" y="2636024"/>
            <a:ext cx="7489015" cy="49040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FCA5EA5-5E02-4006-9839-B375D62468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712" y="5051752"/>
            <a:ext cx="2819462" cy="292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857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BE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E6AB47-AE6B-7D5A-1BB9-C613663C6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DBD08ACC-E0E3-5273-02E9-12CAF5A5630D}"/>
              </a:ext>
            </a:extLst>
          </p:cNvPr>
          <p:cNvSpPr/>
          <p:nvPr/>
        </p:nvSpPr>
        <p:spPr>
          <a:xfrm>
            <a:off x="321475" y="379925"/>
            <a:ext cx="3839891" cy="9583489"/>
          </a:xfrm>
          <a:custGeom>
            <a:avLst/>
            <a:gdLst/>
            <a:ahLst/>
            <a:cxnLst/>
            <a:rect l="l" t="t" r="r" b="b"/>
            <a:pathLst>
              <a:path w="3839891" h="9583489">
                <a:moveTo>
                  <a:pt x="0" y="0"/>
                </a:moveTo>
                <a:lnTo>
                  <a:pt x="3839891" y="0"/>
                </a:lnTo>
                <a:lnTo>
                  <a:pt x="3839891" y="9583489"/>
                </a:lnTo>
                <a:lnTo>
                  <a:pt x="0" y="95834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25028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66505D1D-F619-22EA-2E6E-86198657487D}"/>
              </a:ext>
            </a:extLst>
          </p:cNvPr>
          <p:cNvGrpSpPr/>
          <p:nvPr/>
        </p:nvGrpSpPr>
        <p:grpSpPr>
          <a:xfrm rot="5400000">
            <a:off x="1437016" y="249536"/>
            <a:ext cx="2558059" cy="5498767"/>
            <a:chOff x="0" y="0"/>
            <a:chExt cx="3130550" cy="6729385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47BC4287-E34B-6018-658D-4C963D2816A4}"/>
                </a:ext>
              </a:extLst>
            </p:cNvPr>
            <p:cNvSpPr/>
            <p:nvPr/>
          </p:nvSpPr>
          <p:spPr>
            <a:xfrm>
              <a:off x="0" y="0"/>
              <a:ext cx="3130550" cy="6729385"/>
            </a:xfrm>
            <a:custGeom>
              <a:avLst/>
              <a:gdLst/>
              <a:ahLst/>
              <a:cxnLst/>
              <a:rect l="l" t="t" r="r" b="b"/>
              <a:pathLst>
                <a:path w="3130550" h="6729385">
                  <a:moveTo>
                    <a:pt x="0" y="1123950"/>
                  </a:moveTo>
                  <a:lnTo>
                    <a:pt x="0" y="6729385"/>
                  </a:lnTo>
                  <a:lnTo>
                    <a:pt x="3130550" y="6729385"/>
                  </a:lnTo>
                  <a:lnTo>
                    <a:pt x="3130550" y="0"/>
                  </a:lnTo>
                  <a:close/>
                </a:path>
              </a:pathLst>
            </a:custGeom>
            <a:solidFill>
              <a:srgbClr val="7D9D9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390F9B7A-3935-E1F5-FEE6-CB18E1867887}"/>
              </a:ext>
            </a:extLst>
          </p:cNvPr>
          <p:cNvGrpSpPr/>
          <p:nvPr/>
        </p:nvGrpSpPr>
        <p:grpSpPr>
          <a:xfrm rot="-5400000">
            <a:off x="4509754" y="4438793"/>
            <a:ext cx="2558059" cy="5498767"/>
            <a:chOff x="0" y="0"/>
            <a:chExt cx="3130550" cy="672938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4A69432A-25F2-6CF1-E0F6-E832A9FE1AB3}"/>
                </a:ext>
              </a:extLst>
            </p:cNvPr>
            <p:cNvSpPr/>
            <p:nvPr/>
          </p:nvSpPr>
          <p:spPr>
            <a:xfrm>
              <a:off x="0" y="0"/>
              <a:ext cx="3130550" cy="6729385"/>
            </a:xfrm>
            <a:custGeom>
              <a:avLst/>
              <a:gdLst/>
              <a:ahLst/>
              <a:cxnLst/>
              <a:rect l="l" t="t" r="r" b="b"/>
              <a:pathLst>
                <a:path w="3130550" h="6729385">
                  <a:moveTo>
                    <a:pt x="0" y="1123950"/>
                  </a:moveTo>
                  <a:lnTo>
                    <a:pt x="0" y="6729385"/>
                  </a:lnTo>
                  <a:lnTo>
                    <a:pt x="3130550" y="6729385"/>
                  </a:lnTo>
                  <a:lnTo>
                    <a:pt x="3130550" y="0"/>
                  </a:lnTo>
                  <a:close/>
                </a:path>
              </a:pathLst>
            </a:custGeom>
            <a:solidFill>
              <a:srgbClr val="576F72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48BB816B-489F-FB29-1A67-B2D448DC0A23}"/>
              </a:ext>
            </a:extLst>
          </p:cNvPr>
          <p:cNvGrpSpPr/>
          <p:nvPr/>
        </p:nvGrpSpPr>
        <p:grpSpPr>
          <a:xfrm>
            <a:off x="707225" y="2636025"/>
            <a:ext cx="7077017" cy="5044175"/>
            <a:chOff x="0" y="0"/>
            <a:chExt cx="1863906" cy="1328507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D80E22C9-B9EC-2C4B-9E4D-032D35EDB938}"/>
                </a:ext>
              </a:extLst>
            </p:cNvPr>
            <p:cNvSpPr/>
            <p:nvPr/>
          </p:nvSpPr>
          <p:spPr>
            <a:xfrm>
              <a:off x="0" y="0"/>
              <a:ext cx="1863906" cy="1328507"/>
            </a:xfrm>
            <a:custGeom>
              <a:avLst/>
              <a:gdLst/>
              <a:ahLst/>
              <a:cxnLst/>
              <a:rect l="l" t="t" r="r" b="b"/>
              <a:pathLst>
                <a:path w="1863906" h="1328507">
                  <a:moveTo>
                    <a:pt x="0" y="0"/>
                  </a:moveTo>
                  <a:lnTo>
                    <a:pt x="1863906" y="0"/>
                  </a:lnTo>
                  <a:lnTo>
                    <a:pt x="1863906" y="1328507"/>
                  </a:lnTo>
                  <a:lnTo>
                    <a:pt x="0" y="1328507"/>
                  </a:lnTo>
                  <a:close/>
                </a:path>
              </a:pathLst>
            </a:custGeom>
            <a:solidFill>
              <a:srgbClr val="E6D8C2">
                <a:alpha val="6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8F7EFFCD-6F91-3C79-FCEB-45062E2A346B}"/>
                </a:ext>
              </a:extLst>
            </p:cNvPr>
            <p:cNvSpPr txBox="1"/>
            <p:nvPr/>
          </p:nvSpPr>
          <p:spPr>
            <a:xfrm>
              <a:off x="0" y="-38100"/>
              <a:ext cx="1863906" cy="13666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B61742D1-BF96-B1D0-04B7-7616B707554C}"/>
              </a:ext>
            </a:extLst>
          </p:cNvPr>
          <p:cNvSpPr txBox="1"/>
          <p:nvPr/>
        </p:nvSpPr>
        <p:spPr>
          <a:xfrm>
            <a:off x="8950165" y="987403"/>
            <a:ext cx="9483439" cy="10113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4400" dirty="0">
                <a:solidFill>
                  <a:srgbClr val="576F72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Early Alert &amp; Referral Form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A2286A40-7F1A-DD00-59DE-C99FDB1D0181}"/>
              </a:ext>
            </a:extLst>
          </p:cNvPr>
          <p:cNvSpPr txBox="1"/>
          <p:nvPr/>
        </p:nvSpPr>
        <p:spPr>
          <a:xfrm>
            <a:off x="8909904" y="3705061"/>
            <a:ext cx="8951278" cy="2656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algn="l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algn="l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algn="l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algn="l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916451FA-7445-E924-BE5A-7C5039935202}"/>
              </a:ext>
            </a:extLst>
          </p:cNvPr>
          <p:cNvSpPr/>
          <p:nvPr/>
        </p:nvSpPr>
        <p:spPr>
          <a:xfrm>
            <a:off x="-419918" y="2646752"/>
            <a:ext cx="8787595" cy="6524789"/>
          </a:xfrm>
          <a:custGeom>
            <a:avLst/>
            <a:gdLst/>
            <a:ahLst/>
            <a:cxnLst/>
            <a:rect l="l" t="t" r="r" b="b"/>
            <a:pathLst>
              <a:path w="8787595" h="6524789">
                <a:moveTo>
                  <a:pt x="0" y="0"/>
                </a:moveTo>
                <a:lnTo>
                  <a:pt x="8787595" y="0"/>
                </a:lnTo>
                <a:lnTo>
                  <a:pt x="8787595" y="6524789"/>
                </a:lnTo>
                <a:lnTo>
                  <a:pt x="0" y="65247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97E43635-4042-81E1-0DA1-449D47337CD8}"/>
              </a:ext>
            </a:extLst>
          </p:cNvPr>
          <p:cNvSpPr/>
          <p:nvPr/>
        </p:nvSpPr>
        <p:spPr>
          <a:xfrm>
            <a:off x="321475" y="2636025"/>
            <a:ext cx="7462767" cy="4705856"/>
          </a:xfrm>
          <a:custGeom>
            <a:avLst/>
            <a:gdLst/>
            <a:ahLst/>
            <a:cxnLst/>
            <a:rect l="l" t="t" r="r" b="b"/>
            <a:pathLst>
              <a:path w="7462767" h="4705856">
                <a:moveTo>
                  <a:pt x="0" y="0"/>
                </a:moveTo>
                <a:lnTo>
                  <a:pt x="7462767" y="0"/>
                </a:lnTo>
                <a:lnTo>
                  <a:pt x="7462767" y="4705856"/>
                </a:lnTo>
                <a:lnTo>
                  <a:pt x="0" y="47058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3218" t="-78122" r="-3520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2E0E799-B4FF-A821-92C1-A9C63BF53C93}"/>
              </a:ext>
            </a:extLst>
          </p:cNvPr>
          <p:cNvSpPr txBox="1">
            <a:spLocks/>
          </p:cNvSpPr>
          <p:nvPr/>
        </p:nvSpPr>
        <p:spPr>
          <a:xfrm>
            <a:off x="8895712" y="2311376"/>
            <a:ext cx="9016359" cy="4876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2023-24 AY: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3,248 concerns, referrals, and kudos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Number of faculty staff: 130: 94 faculty; 36 staff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CONNECT Students : 426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Course Success: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SP24 (faculty/staff): 63%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SP24 (student-self referral): 78%</a:t>
            </a:r>
          </a:p>
          <a:p>
            <a:r>
              <a:rPr lang="en-US" b="1" dirty="0"/>
              <a:t>2024-25 AY: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3,512 concerns, referrals, and kudos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Number of faculty staff: 169: 130 faculty; 39 staff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CONNECT Students : 325 </a:t>
            </a:r>
            <a:r>
              <a:rPr lang="en-US" sz="2400" dirty="0"/>
              <a:t>(additional 650+, 2.00 - 2.29 GPA)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Course Success: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SP25 (faculty/staff):  </a:t>
            </a:r>
            <a:r>
              <a:rPr lang="en-US" i="1" dirty="0"/>
              <a:t>data pending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SP25 (student-self referral): none</a:t>
            </a:r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b="1" dirty="0"/>
          </a:p>
          <a:p>
            <a:pPr marL="914400" lvl="2" indent="0">
              <a:buNone/>
            </a:pPr>
            <a:endParaRPr lang="en-US" b="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FD7F67D-6367-4AE4-8870-4395928129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2737" y="9338480"/>
            <a:ext cx="1415263" cy="9312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5390DE1-D0B8-4754-8562-82B756F6EE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88" y="2636024"/>
            <a:ext cx="7489015" cy="49040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FCA5EA5-5E02-4006-9839-B375D62468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712" y="5051752"/>
            <a:ext cx="2819462" cy="292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046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BE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972928-69B8-3805-49AC-855B7C3FE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E3A3805-9BF0-F82A-EF87-6D7D208B46E7}"/>
              </a:ext>
            </a:extLst>
          </p:cNvPr>
          <p:cNvGrpSpPr/>
          <p:nvPr/>
        </p:nvGrpSpPr>
        <p:grpSpPr>
          <a:xfrm>
            <a:off x="400528" y="17318"/>
            <a:ext cx="18288000" cy="1667888"/>
            <a:chOff x="0" y="0"/>
            <a:chExt cx="4816593" cy="439279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99B3EAD-B9EE-4C7E-26AA-F16C1F7D0AA6}"/>
                </a:ext>
              </a:extLst>
            </p:cNvPr>
            <p:cNvSpPr/>
            <p:nvPr/>
          </p:nvSpPr>
          <p:spPr>
            <a:xfrm>
              <a:off x="0" y="0"/>
              <a:ext cx="4816592" cy="439279"/>
            </a:xfrm>
            <a:custGeom>
              <a:avLst/>
              <a:gdLst/>
              <a:ahLst/>
              <a:cxnLst/>
              <a:rect l="l" t="t" r="r" b="b"/>
              <a:pathLst>
                <a:path w="4816592" h="439279">
                  <a:moveTo>
                    <a:pt x="0" y="0"/>
                  </a:moveTo>
                  <a:lnTo>
                    <a:pt x="4816592" y="0"/>
                  </a:lnTo>
                  <a:lnTo>
                    <a:pt x="4816592" y="439279"/>
                  </a:lnTo>
                  <a:lnTo>
                    <a:pt x="0" y="439279"/>
                  </a:lnTo>
                  <a:close/>
                </a:path>
              </a:pathLst>
            </a:custGeom>
            <a:solidFill>
              <a:srgbClr val="E4DCC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273948FF-6DF5-F650-F27A-86BD5B629C53}"/>
                </a:ext>
              </a:extLst>
            </p:cNvPr>
            <p:cNvSpPr txBox="1"/>
            <p:nvPr/>
          </p:nvSpPr>
          <p:spPr>
            <a:xfrm>
              <a:off x="0" y="-38100"/>
              <a:ext cx="4816593" cy="477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86F267C9-06E4-65AF-B7E9-23C33DE0DC75}"/>
              </a:ext>
            </a:extLst>
          </p:cNvPr>
          <p:cNvSpPr/>
          <p:nvPr/>
        </p:nvSpPr>
        <p:spPr>
          <a:xfrm>
            <a:off x="400528" y="0"/>
            <a:ext cx="17339691" cy="1667888"/>
          </a:xfrm>
          <a:custGeom>
            <a:avLst/>
            <a:gdLst/>
            <a:ahLst/>
            <a:cxnLst/>
            <a:rect l="l" t="t" r="r" b="b"/>
            <a:pathLst>
              <a:path w="17339691" h="1667888">
                <a:moveTo>
                  <a:pt x="0" y="0"/>
                </a:moveTo>
                <a:lnTo>
                  <a:pt x="17339691" y="0"/>
                </a:lnTo>
                <a:lnTo>
                  <a:pt x="17339691" y="1667888"/>
                </a:lnTo>
                <a:lnTo>
                  <a:pt x="0" y="16678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64072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25BEB8EF-9692-3E09-5014-F16DE2C53FDE}"/>
              </a:ext>
            </a:extLst>
          </p:cNvPr>
          <p:cNvGrpSpPr/>
          <p:nvPr/>
        </p:nvGrpSpPr>
        <p:grpSpPr>
          <a:xfrm>
            <a:off x="2622377" y="983452"/>
            <a:ext cx="12204504" cy="684436"/>
            <a:chOff x="0" y="0"/>
            <a:chExt cx="6203533" cy="34789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64B99EBA-626D-50C0-91B8-499ACD9F9B88}"/>
                </a:ext>
              </a:extLst>
            </p:cNvPr>
            <p:cNvSpPr/>
            <p:nvPr/>
          </p:nvSpPr>
          <p:spPr>
            <a:xfrm>
              <a:off x="0" y="0"/>
              <a:ext cx="6203533" cy="347898"/>
            </a:xfrm>
            <a:custGeom>
              <a:avLst/>
              <a:gdLst/>
              <a:ahLst/>
              <a:cxnLst/>
              <a:rect l="l" t="t" r="r" b="b"/>
              <a:pathLst>
                <a:path w="6203533" h="347898">
                  <a:moveTo>
                    <a:pt x="203200" y="0"/>
                  </a:moveTo>
                  <a:lnTo>
                    <a:pt x="6000333" y="0"/>
                  </a:lnTo>
                  <a:lnTo>
                    <a:pt x="6203533" y="347898"/>
                  </a:lnTo>
                  <a:lnTo>
                    <a:pt x="0" y="34789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576F7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A5D91328-AC52-E37A-E1AF-13B3C694F676}"/>
                </a:ext>
              </a:extLst>
            </p:cNvPr>
            <p:cNvSpPr txBox="1"/>
            <p:nvPr/>
          </p:nvSpPr>
          <p:spPr>
            <a:xfrm>
              <a:off x="127000" y="-38100"/>
              <a:ext cx="5949533" cy="3859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3FCF10FD-A3DB-56C3-3C9F-BE0E1328555D}"/>
              </a:ext>
            </a:extLst>
          </p:cNvPr>
          <p:cNvGrpSpPr/>
          <p:nvPr/>
        </p:nvGrpSpPr>
        <p:grpSpPr>
          <a:xfrm rot="-10800000">
            <a:off x="3115375" y="983452"/>
            <a:ext cx="11365762" cy="1368872"/>
            <a:chOff x="0" y="0"/>
            <a:chExt cx="2888601" cy="347898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B2C536DF-DC19-DACF-A25E-3AD806BAAD61}"/>
                </a:ext>
              </a:extLst>
            </p:cNvPr>
            <p:cNvSpPr/>
            <p:nvPr/>
          </p:nvSpPr>
          <p:spPr>
            <a:xfrm>
              <a:off x="0" y="0"/>
              <a:ext cx="2888601" cy="347898"/>
            </a:xfrm>
            <a:custGeom>
              <a:avLst/>
              <a:gdLst/>
              <a:ahLst/>
              <a:cxnLst/>
              <a:rect l="l" t="t" r="r" b="b"/>
              <a:pathLst>
                <a:path w="2888601" h="347898">
                  <a:moveTo>
                    <a:pt x="203200" y="0"/>
                  </a:moveTo>
                  <a:lnTo>
                    <a:pt x="2685401" y="0"/>
                  </a:lnTo>
                  <a:lnTo>
                    <a:pt x="2888601" y="347898"/>
                  </a:lnTo>
                  <a:lnTo>
                    <a:pt x="0" y="34789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7D9D9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7671D0A9-AA81-168B-8BF4-014B89BE0BC5}"/>
                </a:ext>
              </a:extLst>
            </p:cNvPr>
            <p:cNvSpPr txBox="1"/>
            <p:nvPr/>
          </p:nvSpPr>
          <p:spPr>
            <a:xfrm>
              <a:off x="127000" y="-38100"/>
              <a:ext cx="2634601" cy="3859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159F2943-7D82-11ED-4829-DB6C980BC28F}"/>
              </a:ext>
            </a:extLst>
          </p:cNvPr>
          <p:cNvSpPr txBox="1"/>
          <p:nvPr/>
        </p:nvSpPr>
        <p:spPr>
          <a:xfrm>
            <a:off x="3990083" y="1058606"/>
            <a:ext cx="9616344" cy="1077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 dirty="0">
                <a:solidFill>
                  <a:srgbClr val="FFFFFF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Student Self-Referral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0185EB-C743-ED68-6471-E95ECAC15C8E}"/>
              </a:ext>
            </a:extLst>
          </p:cNvPr>
          <p:cNvSpPr txBox="1"/>
          <p:nvPr/>
        </p:nvSpPr>
        <p:spPr>
          <a:xfrm>
            <a:off x="2622377" y="3771900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DEFB890-A46E-23F6-0635-2467FF04FA1C}"/>
              </a:ext>
            </a:extLst>
          </p:cNvPr>
          <p:cNvSpPr txBox="1">
            <a:spLocks/>
          </p:cNvSpPr>
          <p:nvPr/>
        </p:nvSpPr>
        <p:spPr>
          <a:xfrm>
            <a:off x="1104764" y="2597166"/>
            <a:ext cx="16078471" cy="65632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653DD7E-259D-442E-ABA9-0FE26B72E4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502" y="3182265"/>
            <a:ext cx="12194539" cy="67813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FED59DD-32C1-417F-8668-A17A54062B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9267" y="1829867"/>
            <a:ext cx="2571774" cy="2881938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09578878-F298-4F7F-87FD-89AF2FABDFC8}"/>
              </a:ext>
            </a:extLst>
          </p:cNvPr>
          <p:cNvSpPr txBox="1">
            <a:spLocks/>
          </p:cNvSpPr>
          <p:nvPr/>
        </p:nvSpPr>
        <p:spPr>
          <a:xfrm>
            <a:off x="418457" y="3771900"/>
            <a:ext cx="5543072" cy="4876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Students self-refer </a:t>
            </a:r>
          </a:p>
          <a:p>
            <a:r>
              <a:rPr lang="en-US" dirty="0"/>
              <a:t>A centralized hub for asking questions or raising concerns.</a:t>
            </a:r>
          </a:p>
          <a:p>
            <a:r>
              <a:rPr lang="en-US" dirty="0"/>
              <a:t>Promote proactive student engagement &amp; timely interventions</a:t>
            </a:r>
          </a:p>
          <a:p>
            <a:r>
              <a:rPr lang="en-US" dirty="0"/>
              <a:t>Programs/Services/Learning Community Address Student referrals</a:t>
            </a:r>
          </a:p>
          <a:p>
            <a:pPr marL="914400" lvl="2" indent="0">
              <a:buNone/>
            </a:pPr>
            <a:endParaRPr lang="en-US" b="1" dirty="0"/>
          </a:p>
          <a:p>
            <a:pPr marL="914400" lvl="2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56209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BE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972928-69B8-3805-49AC-855B7C3FE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E3A3805-9BF0-F82A-EF87-6D7D208B46E7}"/>
              </a:ext>
            </a:extLst>
          </p:cNvPr>
          <p:cNvGrpSpPr/>
          <p:nvPr/>
        </p:nvGrpSpPr>
        <p:grpSpPr>
          <a:xfrm>
            <a:off x="0" y="32441"/>
            <a:ext cx="18288000" cy="1667888"/>
            <a:chOff x="0" y="0"/>
            <a:chExt cx="4816593" cy="439279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99B3EAD-B9EE-4C7E-26AA-F16C1F7D0AA6}"/>
                </a:ext>
              </a:extLst>
            </p:cNvPr>
            <p:cNvSpPr/>
            <p:nvPr/>
          </p:nvSpPr>
          <p:spPr>
            <a:xfrm>
              <a:off x="0" y="0"/>
              <a:ext cx="4816592" cy="439279"/>
            </a:xfrm>
            <a:custGeom>
              <a:avLst/>
              <a:gdLst/>
              <a:ahLst/>
              <a:cxnLst/>
              <a:rect l="l" t="t" r="r" b="b"/>
              <a:pathLst>
                <a:path w="4816592" h="439279">
                  <a:moveTo>
                    <a:pt x="0" y="0"/>
                  </a:moveTo>
                  <a:lnTo>
                    <a:pt x="4816592" y="0"/>
                  </a:lnTo>
                  <a:lnTo>
                    <a:pt x="4816592" y="439279"/>
                  </a:lnTo>
                  <a:lnTo>
                    <a:pt x="0" y="439279"/>
                  </a:lnTo>
                  <a:close/>
                </a:path>
              </a:pathLst>
            </a:custGeom>
            <a:solidFill>
              <a:srgbClr val="E4DCC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273948FF-6DF5-F650-F27A-86BD5B629C53}"/>
                </a:ext>
              </a:extLst>
            </p:cNvPr>
            <p:cNvSpPr txBox="1"/>
            <p:nvPr/>
          </p:nvSpPr>
          <p:spPr>
            <a:xfrm>
              <a:off x="0" y="-38100"/>
              <a:ext cx="4816593" cy="477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86F267C9-06E4-65AF-B7E9-23C33DE0DC75}"/>
              </a:ext>
            </a:extLst>
          </p:cNvPr>
          <p:cNvSpPr/>
          <p:nvPr/>
        </p:nvSpPr>
        <p:spPr>
          <a:xfrm>
            <a:off x="400528" y="0"/>
            <a:ext cx="17339691" cy="1667888"/>
          </a:xfrm>
          <a:custGeom>
            <a:avLst/>
            <a:gdLst/>
            <a:ahLst/>
            <a:cxnLst/>
            <a:rect l="l" t="t" r="r" b="b"/>
            <a:pathLst>
              <a:path w="17339691" h="1667888">
                <a:moveTo>
                  <a:pt x="0" y="0"/>
                </a:moveTo>
                <a:lnTo>
                  <a:pt x="17339691" y="0"/>
                </a:lnTo>
                <a:lnTo>
                  <a:pt x="17339691" y="1667888"/>
                </a:lnTo>
                <a:lnTo>
                  <a:pt x="0" y="16678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64072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25BEB8EF-9692-3E09-5014-F16DE2C53FDE}"/>
              </a:ext>
            </a:extLst>
          </p:cNvPr>
          <p:cNvGrpSpPr/>
          <p:nvPr/>
        </p:nvGrpSpPr>
        <p:grpSpPr>
          <a:xfrm>
            <a:off x="2622377" y="983452"/>
            <a:ext cx="12204504" cy="684436"/>
            <a:chOff x="0" y="0"/>
            <a:chExt cx="6203533" cy="34789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64B99EBA-626D-50C0-91B8-499ACD9F9B88}"/>
                </a:ext>
              </a:extLst>
            </p:cNvPr>
            <p:cNvSpPr/>
            <p:nvPr/>
          </p:nvSpPr>
          <p:spPr>
            <a:xfrm>
              <a:off x="0" y="0"/>
              <a:ext cx="6203533" cy="347898"/>
            </a:xfrm>
            <a:custGeom>
              <a:avLst/>
              <a:gdLst/>
              <a:ahLst/>
              <a:cxnLst/>
              <a:rect l="l" t="t" r="r" b="b"/>
              <a:pathLst>
                <a:path w="6203533" h="347898">
                  <a:moveTo>
                    <a:pt x="203200" y="0"/>
                  </a:moveTo>
                  <a:lnTo>
                    <a:pt x="6000333" y="0"/>
                  </a:lnTo>
                  <a:lnTo>
                    <a:pt x="6203533" y="347898"/>
                  </a:lnTo>
                  <a:lnTo>
                    <a:pt x="0" y="34789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576F7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A5D91328-AC52-E37A-E1AF-13B3C694F676}"/>
                </a:ext>
              </a:extLst>
            </p:cNvPr>
            <p:cNvSpPr txBox="1"/>
            <p:nvPr/>
          </p:nvSpPr>
          <p:spPr>
            <a:xfrm>
              <a:off x="127000" y="-38100"/>
              <a:ext cx="5949533" cy="3859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3FCF10FD-A3DB-56C3-3C9F-BE0E1328555D}"/>
              </a:ext>
            </a:extLst>
          </p:cNvPr>
          <p:cNvGrpSpPr/>
          <p:nvPr/>
        </p:nvGrpSpPr>
        <p:grpSpPr>
          <a:xfrm rot="-10800000">
            <a:off x="3115375" y="983452"/>
            <a:ext cx="11365762" cy="1368872"/>
            <a:chOff x="0" y="0"/>
            <a:chExt cx="2888601" cy="347898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B2C536DF-DC19-DACF-A25E-3AD806BAAD61}"/>
                </a:ext>
              </a:extLst>
            </p:cNvPr>
            <p:cNvSpPr/>
            <p:nvPr/>
          </p:nvSpPr>
          <p:spPr>
            <a:xfrm>
              <a:off x="0" y="0"/>
              <a:ext cx="2888601" cy="347898"/>
            </a:xfrm>
            <a:custGeom>
              <a:avLst/>
              <a:gdLst/>
              <a:ahLst/>
              <a:cxnLst/>
              <a:rect l="l" t="t" r="r" b="b"/>
              <a:pathLst>
                <a:path w="2888601" h="347898">
                  <a:moveTo>
                    <a:pt x="203200" y="0"/>
                  </a:moveTo>
                  <a:lnTo>
                    <a:pt x="2685401" y="0"/>
                  </a:lnTo>
                  <a:lnTo>
                    <a:pt x="2888601" y="347898"/>
                  </a:lnTo>
                  <a:lnTo>
                    <a:pt x="0" y="34789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7D9D9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7671D0A9-AA81-168B-8BF4-014B89BE0BC5}"/>
                </a:ext>
              </a:extLst>
            </p:cNvPr>
            <p:cNvSpPr txBox="1"/>
            <p:nvPr/>
          </p:nvSpPr>
          <p:spPr>
            <a:xfrm>
              <a:off x="127000" y="-38100"/>
              <a:ext cx="2634601" cy="3859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159F2943-7D82-11ED-4829-DB6C980BC28F}"/>
              </a:ext>
            </a:extLst>
          </p:cNvPr>
          <p:cNvSpPr txBox="1"/>
          <p:nvPr/>
        </p:nvSpPr>
        <p:spPr>
          <a:xfrm>
            <a:off x="3990083" y="1058606"/>
            <a:ext cx="9616344" cy="1077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 dirty="0" err="1">
                <a:solidFill>
                  <a:srgbClr val="FFFFFF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EdSights</a:t>
            </a:r>
            <a:endParaRPr lang="en-US" sz="6399" dirty="0">
              <a:solidFill>
                <a:srgbClr val="FFFFFF"/>
              </a:solidFill>
              <a:latin typeface="Open Sans Extra Bold"/>
              <a:ea typeface="Open Sans Extra Bold"/>
              <a:cs typeface="Open Sans Extra Bold"/>
              <a:sym typeface="Open Sans Extra Bold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0185EB-C743-ED68-6471-E95ECAC15C8E}"/>
              </a:ext>
            </a:extLst>
          </p:cNvPr>
          <p:cNvSpPr txBox="1"/>
          <p:nvPr/>
        </p:nvSpPr>
        <p:spPr>
          <a:xfrm>
            <a:off x="2622377" y="3771900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DEFB890-A46E-23F6-0635-2467FF04FA1C}"/>
              </a:ext>
            </a:extLst>
          </p:cNvPr>
          <p:cNvSpPr txBox="1">
            <a:spLocks/>
          </p:cNvSpPr>
          <p:nvPr/>
        </p:nvSpPr>
        <p:spPr>
          <a:xfrm>
            <a:off x="1104764" y="2597166"/>
            <a:ext cx="16078471" cy="65632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09578878-F298-4F7F-87FD-89AF2FABDFC8}"/>
              </a:ext>
            </a:extLst>
          </p:cNvPr>
          <p:cNvSpPr txBox="1">
            <a:spLocks/>
          </p:cNvSpPr>
          <p:nvPr/>
        </p:nvSpPr>
        <p:spPr>
          <a:xfrm>
            <a:off x="9687028" y="4263020"/>
            <a:ext cx="8039744" cy="4876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New Students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not part of program/service/learning community</a:t>
            </a:r>
          </a:p>
          <a:p>
            <a:r>
              <a:rPr lang="en-US" dirty="0"/>
              <a:t>AI-driven communication tool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Checks-in with students periodically throughout the quarter</a:t>
            </a:r>
          </a:p>
          <a:p>
            <a:r>
              <a:rPr lang="en-US" dirty="0"/>
              <a:t>Actionable insights to support retention and success. </a:t>
            </a:r>
          </a:p>
          <a:p>
            <a:r>
              <a:rPr lang="en-US" dirty="0"/>
              <a:t>Concerns are addressed by CONNECT Team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93C6C36-1D81-46FE-B8C6-E23AD3852A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44" y="2559066"/>
            <a:ext cx="8143656" cy="753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06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228</Words>
  <Application>Microsoft Office PowerPoint</Application>
  <PresentationFormat>Custom</PresentationFormat>
  <Paragraphs>49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Calibri</vt:lpstr>
      <vt:lpstr>Arial</vt:lpstr>
      <vt:lpstr>PT Sans</vt:lpstr>
      <vt:lpstr>Open Sans Extra Bold</vt:lpstr>
      <vt:lpstr>Times New Roman</vt:lpstr>
      <vt:lpstr>Aptos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Grey And Teal Minimalist Business Plan Presentation</dc:title>
  <dc:creator>Sushini Chand</dc:creator>
  <cp:lastModifiedBy>Sushini Chand</cp:lastModifiedBy>
  <cp:revision>156</cp:revision>
  <dcterms:created xsi:type="dcterms:W3CDTF">2006-08-16T00:00:00Z</dcterms:created>
  <dcterms:modified xsi:type="dcterms:W3CDTF">2025-09-25T16:48:24Z</dcterms:modified>
  <dc:identifier>DAGe1PgYxDg</dc:identifier>
</cp:coreProperties>
</file>