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/>
    <p:restoredTop sz="94659"/>
  </p:normalViewPr>
  <p:slideViewPr>
    <p:cSldViewPr snapToGrid="0">
      <p:cViewPr varScale="1">
        <p:scale>
          <a:sx n="96" d="100"/>
          <a:sy n="96" d="100"/>
        </p:scale>
        <p:origin x="126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40FC3-7294-F67B-5CA4-1D2656E792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2D73CD-0502-8887-E026-6C8A490B4E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7F0AC-FF68-4220-5F68-616E90DD6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F56D-944A-B74A-908F-A9B0C8A31853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3D2876-6AEC-6204-74DD-7597B3A4A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A139ED-0065-ED95-E6C9-60CADAA00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3E4BE-654A-D541-9C07-9CA0692CD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805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BAA08-4C0E-B167-A95F-68179AA2A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15DC9A-85ED-F279-DDF8-8AA0BB4BE8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F9C69-F74D-C6B3-CDD5-E34F572AA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F56D-944A-B74A-908F-A9B0C8A31853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A06B2-4625-3589-437D-A805C8949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52B3C-1C13-C85F-E222-D18C893CD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3E4BE-654A-D541-9C07-9CA0692CD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60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E90701-B694-97C4-7602-EC414F430A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5ED1AA-C7C3-8A82-98C8-5CF425BC46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E60422-950B-6608-814F-1C2DBCB59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F56D-944A-B74A-908F-A9B0C8A31853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4B5A5-97D6-5B06-DA4A-43F3399D3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17144D-1638-9FD4-D0AF-3411441F0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3E4BE-654A-D541-9C07-9CA0692CD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3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BB8D0-1C0C-A94D-7A0D-A237B928D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AB80D-3FAB-9262-EB93-3CBC22854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203E8-5C9F-62AD-17F4-45A8F41C2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F56D-944A-B74A-908F-A9B0C8A31853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2178EB-8DC6-D788-21BB-D292C76B4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9E156-08CF-4685-60F3-FCCB6A00B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3E4BE-654A-D541-9C07-9CA0692CD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294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C818F-FE5F-D4A2-71BD-4E6B08CEF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ED7B26-0770-72B5-0855-F707324269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506935-9569-0A46-08C3-560C0EF87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F56D-944A-B74A-908F-A9B0C8A31853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5EE19-8821-ACFE-640A-56B1BE242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50995-F52B-18FE-D199-2048C6989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3E4BE-654A-D541-9C07-9CA0692CD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953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6B48B-D0BC-4B3F-4967-820E00BD1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64BEB-DDD4-7DC5-BEC8-68C342BBA1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A89F97-51AC-5367-0467-6343011EB3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461D46-F04A-ABD7-2D8E-ED2E17701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F56D-944A-B74A-908F-A9B0C8A31853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8ED5C6-F96F-EA81-D5E0-7884A2FCA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1F7593-31B4-52CB-8AF4-9AA69BC89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3E4BE-654A-D541-9C07-9CA0692CD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206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FF80C-9CA4-B5E4-4BCB-76056EF3F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9D3A1A-4791-A95E-41F0-DEF1B75EF2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E6F2DB-97D6-66D3-08A1-4253A017D2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166EA3-3F78-BB8C-1064-178971FFBD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C2AB56-BD33-A7D8-BC5D-E817E13E7E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FA3CBD-4F23-819D-C8E3-3D582CA34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F56D-944A-B74A-908F-A9B0C8A31853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C300AB-E67C-1EF6-BC16-8095EE83B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FA3556-F5D0-C683-F07D-DC0E27FAA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3E4BE-654A-D541-9C07-9CA0692CD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788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F1CF9-96CE-D21C-46F9-3448FE4EB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2F9CE2-2D6D-5BEA-B073-8D08EACB5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F56D-944A-B74A-908F-A9B0C8A31853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B58D3D-5433-6B50-D456-AA83C860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9990EA-7AED-72F0-57B4-BBE8B7F55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3E4BE-654A-D541-9C07-9CA0692CD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615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C39DFB-D588-81EC-0FA0-3961E35D5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F56D-944A-B74A-908F-A9B0C8A31853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C58D05-D6C7-4DC3-11CD-24510B68D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CDC106-E684-D19C-3C90-7B909ABC0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3E4BE-654A-D541-9C07-9CA0692CD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756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07520-DC67-1951-82DD-CFF6BADE7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1369F-C6B7-1224-30FF-FCBEB1361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2CB3C-377F-01E8-8675-32A0775A12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53C4DA-BB50-FDA0-6D9A-A316D942E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F56D-944A-B74A-908F-A9B0C8A31853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F04B3-2047-2445-A36C-10ACBE04E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8E2FF9-CDF7-8B0B-6A39-8B42A8D8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3E4BE-654A-D541-9C07-9CA0692CD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6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7280C-F76C-0594-4121-36BB714E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01BC0E-70F9-7B65-13FE-CE4D3888D1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4F26CE-1064-B87F-CB9E-9FE1625397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1DFC76-F65C-0CD3-4549-DBE22AE98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DF56D-944A-B74A-908F-A9B0C8A31853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3E440B-3F5B-EB07-943C-4F8FF4D5F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68D82F-7B05-8F58-20FB-94AB18E89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3E4BE-654A-D541-9C07-9CA0692CD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365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E490D2-4B6C-5A8B-FF5E-77EB59D4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661782-679A-EC78-F582-187CBC276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DAD34-4AEF-9976-D949-1A27A7E2D0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DF56D-944A-B74A-908F-A9B0C8A31853}" type="datetimeFigureOut">
              <a:rPr lang="en-US" smtClean="0"/>
              <a:t>11/17/25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F1AE90-CC6F-E813-E2DE-7D881CD18B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25A67-A0DD-A133-EEC0-CE36A4CAE3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63E4BE-654A-D541-9C07-9CA0692CD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927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2A64A-8855-1DA9-E424-064F74F38D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Annual Schedule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E28D8B-01F8-0DD6-4BA6-C78DF52722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Ram Subramaniam, 11-17-2025</a:t>
            </a:r>
          </a:p>
        </p:txBody>
      </p:sp>
    </p:spTree>
    <p:extLst>
      <p:ext uri="{BB962C8B-B14F-4D97-AF65-F5344CB8AC3E}">
        <p14:creationId xmlns:p14="http://schemas.microsoft.com/office/powerpoint/2010/main" val="847404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C9BE853-ED61-3019-61B0-65F892D735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4800" y="177800"/>
            <a:ext cx="6396182" cy="639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382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564C2-261E-246F-BBBB-AD395B40F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408" y="331304"/>
            <a:ext cx="10386391" cy="5845659"/>
          </a:xfrm>
        </p:spPr>
        <p:txBody>
          <a:bodyPr>
            <a:normAutofit fontScale="92500"/>
          </a:bodyPr>
          <a:lstStyle/>
          <a:p>
            <a:pPr marL="0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Stage 1: Deans and VPI discuss total division load, numbers of sections, and distribution of modalities. </a:t>
            </a:r>
            <a:r>
              <a:rPr lang="en-US" sz="1600" b="0" i="0" u="none" strike="noStrike" dirty="0">
                <a:solidFill>
                  <a:schemeClr val="accent6">
                    <a:lumMod val="75000"/>
                  </a:schemeClr>
                </a:solidFill>
                <a:effectLst/>
                <a:latin typeface="Tahoma" panose="020B0604030504040204" pitchFamily="34" charset="0"/>
              </a:rPr>
              <a:t>November 2025</a:t>
            </a:r>
          </a:p>
          <a:p>
            <a:pPr marL="0" marR="0" algn="l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 </a:t>
            </a:r>
          </a:p>
          <a:p>
            <a:pPr marL="0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Stage 2: Deans should work with Department Chairs and develop the draft spreadsheet with course offerings for each department for all four quarters. </a:t>
            </a:r>
            <a:r>
              <a:rPr lang="en-US" sz="1600" b="0" i="0" u="none" strike="noStrike" dirty="0">
                <a:solidFill>
                  <a:schemeClr val="accent6">
                    <a:lumMod val="75000"/>
                  </a:schemeClr>
                </a:solidFill>
                <a:effectLst/>
                <a:latin typeface="Tahoma" panose="020B0604030504040204" pitchFamily="34" charset="0"/>
              </a:rPr>
              <a:t>November- January 2026</a:t>
            </a:r>
          </a:p>
          <a:p>
            <a:pPr marL="0" marR="0" algn="l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 </a:t>
            </a:r>
          </a:p>
          <a:p>
            <a:pPr marL="0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Stage 3: Each Dean will submit their draft spreadsheets to the AVPI who will work with each division Dean along with help from a couple of Deans to align the drafts with Guided Pathways Program Maps, Learning Community offerings, Cohort programs. </a:t>
            </a:r>
            <a:r>
              <a:rPr lang="en-US" sz="1600" b="0" i="0" u="none" strike="noStrike" dirty="0">
                <a:solidFill>
                  <a:schemeClr val="accent6">
                    <a:lumMod val="75000"/>
                  </a:schemeClr>
                </a:solidFill>
                <a:effectLst/>
                <a:latin typeface="Tahoma" panose="020B0604030504040204" pitchFamily="34" charset="0"/>
              </a:rPr>
              <a:t>February 2, 2026</a:t>
            </a:r>
          </a:p>
          <a:p>
            <a:pPr marL="0" marR="0" algn="l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 </a:t>
            </a:r>
          </a:p>
          <a:p>
            <a:pPr marL="0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Stage 4: Deans will finalize the schedule spreadsheets. Share the spreadsheets with the departments. Assign FT faculty assignments for the year. </a:t>
            </a:r>
            <a:r>
              <a:rPr lang="en-US" sz="1600" b="0" i="0" u="none" strike="noStrike" dirty="0">
                <a:solidFill>
                  <a:schemeClr val="accent6">
                    <a:lumMod val="75000"/>
                  </a:schemeClr>
                </a:solidFill>
                <a:effectLst/>
                <a:latin typeface="Tahoma" panose="020B0604030504040204" pitchFamily="34" charset="0"/>
              </a:rPr>
              <a:t>May 1- May 10th</a:t>
            </a:r>
          </a:p>
          <a:p>
            <a:pPr marL="0" marR="0" algn="l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 </a:t>
            </a:r>
          </a:p>
          <a:p>
            <a:pPr marL="0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Stage 5: Division Administrative Assistants enter the schedule in Banner. </a:t>
            </a:r>
            <a:r>
              <a:rPr lang="en-US" sz="1600" b="0" i="0" u="none" strike="noStrike" dirty="0">
                <a:solidFill>
                  <a:schemeClr val="accent6">
                    <a:lumMod val="75000"/>
                  </a:schemeClr>
                </a:solidFill>
                <a:effectLst/>
                <a:latin typeface="Tahoma" panose="020B0604030504040204" pitchFamily="34" charset="0"/>
              </a:rPr>
              <a:t>June 1st- June 8th, 2026</a:t>
            </a:r>
          </a:p>
          <a:p>
            <a:pPr marL="0" marR="0" algn="l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 </a:t>
            </a:r>
          </a:p>
          <a:p>
            <a:pPr marL="0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Stage 6: Deans and Department Chairs will proof the schedule and make any changes needed. </a:t>
            </a:r>
            <a:r>
              <a:rPr lang="en-US" sz="1600" b="0" i="0" u="none" strike="noStrike" dirty="0">
                <a:solidFill>
                  <a:schemeClr val="accent6">
                    <a:lumMod val="75000"/>
                  </a:schemeClr>
                </a:solidFill>
                <a:effectLst/>
                <a:latin typeface="Tahoma" panose="020B0604030504040204" pitchFamily="34" charset="0"/>
              </a:rPr>
              <a:t>June 1st- June 8th, 2026</a:t>
            </a:r>
          </a:p>
          <a:p>
            <a:pPr marL="0" marR="0" algn="l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 </a:t>
            </a:r>
          </a:p>
          <a:p>
            <a:pPr marL="0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Stage 7: Scheduling Office will publish the schedule. </a:t>
            </a:r>
            <a:r>
              <a:rPr lang="en-US" sz="1600" b="0" i="0" u="none" strike="noStrike" dirty="0">
                <a:solidFill>
                  <a:schemeClr val="accent6">
                    <a:lumMod val="75000"/>
                  </a:schemeClr>
                </a:solidFill>
                <a:effectLst/>
                <a:latin typeface="Tahoma" panose="020B0604030504040204" pitchFamily="34" charset="0"/>
              </a:rPr>
              <a:t>June 22, 2026</a:t>
            </a:r>
          </a:p>
          <a:p>
            <a:pPr marL="0" marR="0" algn="l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 </a:t>
            </a:r>
          </a:p>
          <a:p>
            <a:pPr marL="0" indent="0">
              <a:buNone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Stage 8: Students enroll for classes. </a:t>
            </a:r>
            <a:r>
              <a:rPr lang="en-US" sz="1600" b="0" i="0" u="none" strike="noStrike" dirty="0">
                <a:solidFill>
                  <a:schemeClr val="accent6">
                    <a:lumMod val="75000"/>
                  </a:schemeClr>
                </a:solidFill>
                <a:effectLst/>
                <a:latin typeface="Tahoma" panose="020B0604030504040204" pitchFamily="34" charset="0"/>
              </a:rPr>
              <a:t>July 20, 2026</a:t>
            </a:r>
          </a:p>
        </p:txBody>
      </p:sp>
    </p:spTree>
    <p:extLst>
      <p:ext uri="{BB962C8B-B14F-4D97-AF65-F5344CB8AC3E}">
        <p14:creationId xmlns:p14="http://schemas.microsoft.com/office/powerpoint/2010/main" val="3512554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208</Words>
  <Application>Microsoft Macintosh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Tahoma</vt:lpstr>
      <vt:lpstr>Office Theme</vt:lpstr>
      <vt:lpstr>Annual Schedule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Ram Subramaniam</dc:creator>
  <cp:lastModifiedBy>Ram Subramaniam</cp:lastModifiedBy>
  <cp:revision>1</cp:revision>
  <dcterms:created xsi:type="dcterms:W3CDTF">2025-11-17T18:09:58Z</dcterms:created>
  <dcterms:modified xsi:type="dcterms:W3CDTF">2025-11-17T18:36:17Z</dcterms:modified>
</cp:coreProperties>
</file>