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0" r:id="rId2"/>
    <p:sldId id="271" r:id="rId3"/>
    <p:sldId id="273" r:id="rId4"/>
    <p:sldId id="257" r:id="rId5"/>
    <p:sldId id="258" r:id="rId6"/>
    <p:sldId id="259" r:id="rId7"/>
    <p:sldId id="260" r:id="rId8"/>
    <p:sldId id="261" r:id="rId9"/>
    <p:sldId id="262" r:id="rId10"/>
    <p:sldId id="265" r:id="rId11"/>
    <p:sldId id="266" r:id="rId12"/>
    <p:sldId id="267" r:id="rId13"/>
    <p:sldId id="268" r:id="rId14"/>
    <p:sldId id="269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91"/>
    <p:restoredTop sz="94659"/>
  </p:normalViewPr>
  <p:slideViewPr>
    <p:cSldViewPr snapToGrid="0">
      <p:cViewPr varScale="1">
        <p:scale>
          <a:sx n="96" d="100"/>
          <a:sy n="96" d="100"/>
        </p:scale>
        <p:origin x="111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32BCD-A21B-2A95-4832-37ABE5C89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667C75-D30E-7A4B-25AD-167F4D9BEF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B46A1-AAC7-2206-0B7F-09B69910D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A1D4-382B-074E-A6D3-C6553731552F}" type="datetimeFigureOut">
              <a:rPr lang="en-US" smtClean="0"/>
              <a:t>10/5/25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E5793-A71D-847C-614D-6790DC619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77941-0032-457E-3F0E-101A4F357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BB06-4F4E-2C47-970F-AE0DD6AE9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16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8A421-0040-DDC5-9BE5-B31AD9CA0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89C296-9A58-649A-D9DA-BE4028AB12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1A30B-AC96-5547-45AE-5DF13482A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A1D4-382B-074E-A6D3-C6553731552F}" type="datetimeFigureOut">
              <a:rPr lang="en-US" smtClean="0"/>
              <a:t>10/5/25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EA7E6-C16A-8D8A-8AA0-7BBEC2008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2C7BD-BB0F-9950-2706-D00545D38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BB06-4F4E-2C47-970F-AE0DD6AE9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4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A4781A-F5D0-AF59-D6B4-DA94DB86D7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081C0A-3133-EDF1-3113-D6E2301488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E0625-D874-E17A-5CE4-A4317F51D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A1D4-382B-074E-A6D3-C6553731552F}" type="datetimeFigureOut">
              <a:rPr lang="en-US" smtClean="0"/>
              <a:t>10/5/25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FC5B6-856B-D7F2-83E8-7E5A90B84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52E4D-DD84-39AE-E5E6-26718FC14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BB06-4F4E-2C47-970F-AE0DD6AE9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94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253A3-6D57-682C-AF7A-FF5D40413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47433-575F-A748-2353-80C70568D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9A2F2-F134-F300-AEF7-862355DFF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A1D4-382B-074E-A6D3-C6553731552F}" type="datetimeFigureOut">
              <a:rPr lang="en-US" smtClean="0"/>
              <a:t>10/5/25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7E357-3557-E637-F7C1-E69BD34EF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595D3-6B56-46DB-88FE-FAE7A5758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BB06-4F4E-2C47-970F-AE0DD6AE9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99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D3232-8499-1F45-AD1F-DB606E531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872B4C-A011-BEAE-CF7F-ED6532271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5B079-8283-44ED-40A8-DAD375E06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A1D4-382B-074E-A6D3-C6553731552F}" type="datetimeFigureOut">
              <a:rPr lang="en-US" smtClean="0"/>
              <a:t>10/5/25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0F3B3-DCE6-27BB-BC9D-2658BF1BA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DC4D2-3C3C-67B8-7DDF-C04A89BC9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BB06-4F4E-2C47-970F-AE0DD6AE9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48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76428-80E9-8B5C-1C20-52572EB46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DFEC6-D346-FF95-62C1-4A66869B6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E5C095-3CBF-643B-C21B-0C7325562A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90E4D0-3D9D-62C4-63FF-0ABD7AC92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A1D4-382B-074E-A6D3-C6553731552F}" type="datetimeFigureOut">
              <a:rPr lang="en-US" smtClean="0"/>
              <a:t>10/5/25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C7206D-D0A0-7523-CE2A-0D9C14E19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5A75E-9E1C-9F36-9F95-B57982949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BB06-4F4E-2C47-970F-AE0DD6AE9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35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80942-3A03-8C17-A272-DD0C9A712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82AB60-C498-0937-CFA9-9852E68E3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B8D09D-F981-3789-F186-B3B7729061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6F6273-7FAD-FECD-EAD3-C25BBAACDF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8CFDA6-2512-1B7C-7DB9-9DD2C889C3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EBD9C6-CC23-5097-523A-6FF57EE74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A1D4-382B-074E-A6D3-C6553731552F}" type="datetimeFigureOut">
              <a:rPr lang="en-US" smtClean="0"/>
              <a:t>10/5/25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272E8-F836-8171-A836-28338CAED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D9D48A-8D22-F3D2-72FA-CD19933EE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BB06-4F4E-2C47-970F-AE0DD6AE9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57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D2DD8-5CF9-C432-7B58-61BB5F3BC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C957B6-520F-67A3-4F51-83A832D4C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A1D4-382B-074E-A6D3-C6553731552F}" type="datetimeFigureOut">
              <a:rPr lang="en-US" smtClean="0"/>
              <a:t>10/5/25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9EA664-8C1C-0F4E-40D6-570125B30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DEE0CE-73F1-EED0-12EF-4E403AD45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BB06-4F4E-2C47-970F-AE0DD6AE9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98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AA98AB-AD7A-5A1A-DAAD-0EF71A97D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A1D4-382B-074E-A6D3-C6553731552F}" type="datetimeFigureOut">
              <a:rPr lang="en-US" smtClean="0"/>
              <a:t>10/5/25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05C3B-6910-B84B-1DCF-99E275380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45CAFC-FCF1-1E5C-ABA7-D4144A59E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BB06-4F4E-2C47-970F-AE0DD6AE9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85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579C1-C305-A08E-A811-39E472D1A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D1502-4FDC-0BE3-38D5-BFCCDC9ED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FEB824-59FE-BEAC-C65A-70871D73D0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0CD567-5D1E-56F7-C219-6CCED717A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A1D4-382B-074E-A6D3-C6553731552F}" type="datetimeFigureOut">
              <a:rPr lang="en-US" smtClean="0"/>
              <a:t>10/5/25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229165-EDDA-99FB-ABEA-DFCE482D2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9A8FE1-DEBE-7F24-AE01-66393DE5E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BB06-4F4E-2C47-970F-AE0DD6AE9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83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4741F-F7A1-DE85-A481-D83B0B721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36A037-94B1-AEA0-67D6-D59718AEF3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66AB2E-6245-83E4-8297-2D159E7F6D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63CD6B-7F9F-1BA5-FAAF-E85928E03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A1D4-382B-074E-A6D3-C6553731552F}" type="datetimeFigureOut">
              <a:rPr lang="en-US" smtClean="0"/>
              <a:t>10/5/25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0AB25C-B669-27DD-0D2C-347D41CE1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0530FF-FF68-9C06-5869-0913C3688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BB06-4F4E-2C47-970F-AE0DD6AE9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95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9B783A-0FA6-75B6-F377-E2E8AEC58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BADBFA-066B-ED75-F93E-4C6692039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DFA1B-9AF4-9903-8A17-08D6788479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60A1D4-382B-074E-A6D3-C6553731552F}" type="datetimeFigureOut">
              <a:rPr lang="en-US" smtClean="0"/>
              <a:t>10/5/25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5EFF7-940F-3FE0-0915-1B078761A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58F04-FCA1-05D3-8DE7-EF78774CD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59BB06-4F4E-2C47-970F-AE0DD6AE9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11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ision2030.cccco.edu/" TargetMode="External"/><Relationship Id="rId2" Type="http://schemas.openxmlformats.org/officeDocument/2006/relationships/hyperlink" Target="https://www.deanza.edu/president/100-days/index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B16F7-26C7-4275-F896-C5DD9BF87B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Administrative Realignment Proposal: Part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45A970-6974-B9B1-F369-0BB1FACB08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Ram Subramaniam</a:t>
            </a:r>
          </a:p>
          <a:p>
            <a:r>
              <a:rPr lang="en-US" dirty="0"/>
              <a:t>October 6, 2025</a:t>
            </a:r>
          </a:p>
        </p:txBody>
      </p:sp>
    </p:spTree>
    <p:extLst>
      <p:ext uri="{BB962C8B-B14F-4D97-AF65-F5344CB8AC3E}">
        <p14:creationId xmlns:p14="http://schemas.microsoft.com/office/powerpoint/2010/main" val="345758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B7C904-ACA0-3E2D-E676-9EDA8B8B2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095822"/>
            <a:ext cx="7772400" cy="466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669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C37F73-00EB-B44F-D460-FE9DA0C8B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103244"/>
            <a:ext cx="7772400" cy="465151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6B03C44-3874-AFDA-5AA0-A44BE1DC2915}"/>
              </a:ext>
            </a:extLst>
          </p:cNvPr>
          <p:cNvSpPr/>
          <p:nvPr/>
        </p:nvSpPr>
        <p:spPr>
          <a:xfrm>
            <a:off x="5119885" y="3914972"/>
            <a:ext cx="4647569" cy="75310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AE7E3F-F62A-C77C-0786-3B333EB60D85}"/>
              </a:ext>
            </a:extLst>
          </p:cNvPr>
          <p:cNvSpPr/>
          <p:nvPr/>
        </p:nvSpPr>
        <p:spPr>
          <a:xfrm>
            <a:off x="5092175" y="2701920"/>
            <a:ext cx="4647569" cy="75310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99960A-9E5F-9F2D-3D87-CFB405494C19}"/>
              </a:ext>
            </a:extLst>
          </p:cNvPr>
          <p:cNvSpPr/>
          <p:nvPr/>
        </p:nvSpPr>
        <p:spPr>
          <a:xfrm>
            <a:off x="5119885" y="4834864"/>
            <a:ext cx="4647569" cy="75310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595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9BEAFD-5497-4281-957C-3376635B1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508" y="1237130"/>
            <a:ext cx="9494574" cy="44377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6DC5A17-80D4-A811-1F37-91CE68A699C6}"/>
              </a:ext>
            </a:extLst>
          </p:cNvPr>
          <p:cNvSpPr/>
          <p:nvPr/>
        </p:nvSpPr>
        <p:spPr>
          <a:xfrm>
            <a:off x="4642310" y="3052447"/>
            <a:ext cx="3766583" cy="76651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942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AFD5F6-EB51-6FEB-37D6-1E0957347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799" y="1714401"/>
            <a:ext cx="8915113" cy="39333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ABA0F35-E54E-5951-4C3C-66356C4EDF70}"/>
              </a:ext>
            </a:extLst>
          </p:cNvPr>
          <p:cNvSpPr/>
          <p:nvPr/>
        </p:nvSpPr>
        <p:spPr>
          <a:xfrm>
            <a:off x="5395345" y="3297822"/>
            <a:ext cx="5451949" cy="77215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81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A632CA-FA56-6E23-A22B-09D7616C0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615" y="1004047"/>
            <a:ext cx="9810903" cy="48928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D148D74-7E1D-79F3-BB1A-16E9CF381703}"/>
              </a:ext>
            </a:extLst>
          </p:cNvPr>
          <p:cNvSpPr/>
          <p:nvPr/>
        </p:nvSpPr>
        <p:spPr>
          <a:xfrm>
            <a:off x="5000898" y="3763988"/>
            <a:ext cx="5774678" cy="53907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339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Administrative Functions</a:t>
            </a:r>
            <a:endParaRPr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307840"/>
              </p:ext>
            </p:extLst>
          </p:nvPr>
        </p:nvGraphicFramePr>
        <p:xfrm>
          <a:off x="1035802" y="999641"/>
          <a:ext cx="10515600" cy="5459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087">
                <a:tc>
                  <a:txBody>
                    <a:bodyPr/>
                    <a:lstStyle/>
                    <a:p>
                      <a:r>
                        <a:rPr b="1">
                          <a:solidFill>
                            <a:srgbClr val="FFFFFF"/>
                          </a:solidFill>
                        </a:rPr>
                        <a:t>Duty</a:t>
                      </a:r>
                    </a:p>
                  </a:txBody>
                  <a:tcPr>
                    <a:solidFill>
                      <a:srgbClr val="80002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1">
                          <a:solidFill>
                            <a:srgbClr val="FFFFFF"/>
                          </a:solidFill>
                        </a:rPr>
                        <a:t>Vision 2030 Alignment</a:t>
                      </a:r>
                    </a:p>
                  </a:txBody>
                  <a:tcPr>
                    <a:solidFill>
                      <a:srgbClr val="80002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1" dirty="0">
                          <a:solidFill>
                            <a:srgbClr val="FFFFFF"/>
                          </a:solidFill>
                        </a:rPr>
                        <a:t>100 Days Alignment</a:t>
                      </a:r>
                    </a:p>
                  </a:txBody>
                  <a:tcPr>
                    <a:solidFill>
                      <a:srgbClr val="8000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087">
                <a:tc>
                  <a:txBody>
                    <a:bodyPr/>
                    <a:lstStyle/>
                    <a:p>
                      <a:r>
                        <a:t>Dual Enrollment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Early College Credit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Stronger K–12 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402">
                <a:tc>
                  <a:txBody>
                    <a:bodyPr/>
                    <a:lstStyle/>
                    <a:p>
                      <a:r>
                        <a:t>AI &amp; Emerging Tech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Innovation in 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Preparing students for future jobs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087">
                <a:tc>
                  <a:txBody>
                    <a:bodyPr/>
                    <a:lstStyle/>
                    <a:p>
                      <a:r>
                        <a:t>Grants &amp; Partnerships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Workforce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Community partnerships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929">
                <a:tc>
                  <a:txBody>
                    <a:bodyPr/>
                    <a:lstStyle/>
                    <a:p>
                      <a:r>
                        <a:t>Global 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Global Competitiveness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/>
                        <a:t>International perspectives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929">
                <a:tc>
                  <a:txBody>
                    <a:bodyPr/>
                    <a:lstStyle/>
                    <a:p>
                      <a:r>
                        <a:rPr dirty="0"/>
                        <a:t>Year-long schedule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Guided Pathways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/>
                        <a:t>Student scheduling flexibility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601801"/>
                  </a:ext>
                </a:extLst>
              </a:tr>
              <a:tr h="586402">
                <a:tc>
                  <a:txBody>
                    <a:bodyPr/>
                    <a:lstStyle/>
                    <a:p>
                      <a:r>
                        <a:rPr dirty="0"/>
                        <a:t>Credit for Prior 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Shorten time to completion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/>
                        <a:t>Recognizing student experience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486029"/>
                  </a:ext>
                </a:extLst>
              </a:tr>
              <a:tr h="586402">
                <a:tc>
                  <a:txBody>
                    <a:bodyPr/>
                    <a:lstStyle/>
                    <a:p>
                      <a:r>
                        <a:rPr lang="en-US" dirty="0"/>
                        <a:t>Annual Schedule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Equity in access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Flexible learning pathways</a:t>
                      </a:r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408361"/>
                  </a:ext>
                </a:extLst>
              </a:tr>
              <a:tr h="586402">
                <a:tc>
                  <a:txBody>
                    <a:bodyPr/>
                    <a:lstStyle/>
                    <a:p>
                      <a:r>
                        <a:rPr lang="en-US" dirty="0"/>
                        <a:t>Non-credit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Equity in access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Flexible learning pathways</a:t>
                      </a:r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361420"/>
                  </a:ext>
                </a:extLst>
              </a:tr>
              <a:tr h="586402">
                <a:tc>
                  <a:txBody>
                    <a:bodyPr/>
                    <a:lstStyle/>
                    <a:p>
                      <a:r>
                        <a:rPr lang="en-US" dirty="0"/>
                        <a:t>Programming for justice-impacted students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Equitable baccalaureate attainment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Inclusive excellence and access</a:t>
                      </a:r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464492"/>
                  </a:ext>
                </a:extLst>
              </a:tr>
              <a:tr h="586402">
                <a:tc>
                  <a:txBody>
                    <a:bodyPr/>
                    <a:lstStyle/>
                    <a:p>
                      <a:r>
                        <a:rPr lang="en-US" dirty="0"/>
                        <a:t>Competency Based Education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Equity in success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Flexible learning pathways</a:t>
                      </a:r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6439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95A98-6236-4046-2926-B80CB8F5F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Major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F520E-75AB-F955-77DE-743EBF99A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 Anza College: President Torres’s 100 days of listening- Nine themes with key points and important opportunities</a:t>
            </a:r>
          </a:p>
          <a:p>
            <a:endParaRPr lang="en-US" dirty="0"/>
          </a:p>
          <a:p>
            <a:pPr lvl="1"/>
            <a:r>
              <a:rPr lang="en-US" dirty="0"/>
              <a:t>Reference: </a:t>
            </a:r>
            <a:r>
              <a:rPr lang="en-US" dirty="0">
                <a:hlinkClick r:id="rId2"/>
              </a:rPr>
              <a:t>https://www.deanza.edu/president/100-days/index.html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Chancellor’s Office Vision 2030</a:t>
            </a:r>
          </a:p>
          <a:p>
            <a:endParaRPr lang="en-US" dirty="0"/>
          </a:p>
          <a:p>
            <a:pPr lvl="1"/>
            <a:r>
              <a:rPr lang="en-US" dirty="0"/>
              <a:t>Reference: </a:t>
            </a:r>
            <a:r>
              <a:rPr lang="en-US" dirty="0">
                <a:hlinkClick r:id="rId3"/>
              </a:rPr>
              <a:t>https://vision2030.cccco.edu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341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64E06-EC62-96FA-17D2-09AFBFC84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Themes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1A869-8480-D932-6840-732601BA121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Vision 2030</a:t>
            </a:r>
          </a:p>
          <a:p>
            <a:pPr marL="0" indent="0" algn="ctr">
              <a:buNone/>
            </a:pPr>
            <a:endParaRPr lang="en-US" dirty="0"/>
          </a:p>
          <a:p>
            <a:r>
              <a:rPr lang="en-US" sz="2800" dirty="0">
                <a:solidFill>
                  <a:srgbClr val="800020"/>
                </a:solidFill>
              </a:rPr>
              <a:t>Equity &amp; Access</a:t>
            </a:r>
          </a:p>
          <a:p>
            <a:r>
              <a:rPr lang="en-US" sz="2800" dirty="0">
                <a:solidFill>
                  <a:srgbClr val="800020"/>
                </a:solidFill>
              </a:rPr>
              <a:t>Workforce Development</a:t>
            </a:r>
          </a:p>
          <a:p>
            <a:r>
              <a:rPr lang="en-US" sz="2800" dirty="0">
                <a:solidFill>
                  <a:srgbClr val="800020"/>
                </a:solidFill>
              </a:rPr>
              <a:t>Technology &amp; Innovation (AI, CBE, digital literacy)</a:t>
            </a:r>
          </a:p>
          <a:p>
            <a:r>
              <a:rPr lang="en-US" sz="2800" dirty="0">
                <a:solidFill>
                  <a:srgbClr val="800020"/>
                </a:solidFill>
              </a:rPr>
              <a:t>Sustainability &amp; Resilience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ACA120-262B-82C4-323B-0332C1C1EB8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100 Days of Listening</a:t>
            </a:r>
          </a:p>
          <a:p>
            <a:endParaRPr lang="en-US" dirty="0"/>
          </a:p>
          <a:p>
            <a:r>
              <a:rPr lang="en-US" sz="2800" dirty="0">
                <a:solidFill>
                  <a:srgbClr val="006400"/>
                </a:solidFill>
              </a:rPr>
              <a:t>Student Success: equity, belonging, basic needs</a:t>
            </a:r>
          </a:p>
          <a:p>
            <a:r>
              <a:rPr lang="en-US" sz="2800" dirty="0">
                <a:solidFill>
                  <a:srgbClr val="006400"/>
                </a:solidFill>
              </a:rPr>
              <a:t>Faculty &amp; Staff Support: workload, innovation, collaboration</a:t>
            </a:r>
          </a:p>
          <a:p>
            <a:r>
              <a:rPr lang="en-US" sz="2800" dirty="0">
                <a:solidFill>
                  <a:srgbClr val="006400"/>
                </a:solidFill>
              </a:rPr>
              <a:t>Partnerships &amp; Community: K-12, industry, civic engagement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005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A8855A-9021-6A56-9B81-921CD2593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270374"/>
            <a:ext cx="7772400" cy="431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468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498156-CF3C-6C13-1815-782E06A5C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165" y="789066"/>
            <a:ext cx="9398832" cy="514581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14DA4BE-163E-AD61-7A85-9BE19407B1DF}"/>
              </a:ext>
            </a:extLst>
          </p:cNvPr>
          <p:cNvSpPr/>
          <p:nvPr/>
        </p:nvSpPr>
        <p:spPr>
          <a:xfrm>
            <a:off x="1708879" y="3043003"/>
            <a:ext cx="2443396" cy="52465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9129C9-5F34-9946-8498-813509872E39}"/>
              </a:ext>
            </a:extLst>
          </p:cNvPr>
          <p:cNvSpPr/>
          <p:nvPr/>
        </p:nvSpPr>
        <p:spPr>
          <a:xfrm>
            <a:off x="4751883" y="4964241"/>
            <a:ext cx="2473376" cy="97064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16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6B900A-BABA-1974-0BE3-4086F3DBF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105" y="1127834"/>
            <a:ext cx="9152744" cy="48070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65B4DB7-FC7C-6729-DE32-1B13ACADE3DC}"/>
              </a:ext>
            </a:extLst>
          </p:cNvPr>
          <p:cNvSpPr/>
          <p:nvPr/>
        </p:nvSpPr>
        <p:spPr>
          <a:xfrm>
            <a:off x="4859312" y="4951748"/>
            <a:ext cx="2473376" cy="97064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694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7E8E0C-04E1-4FDE-C363-DE2997545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56305"/>
            <a:ext cx="7772400" cy="614539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83EDDA-2E65-8AFA-EF16-5158436F311A}"/>
              </a:ext>
            </a:extLst>
          </p:cNvPr>
          <p:cNvSpPr/>
          <p:nvPr/>
        </p:nvSpPr>
        <p:spPr>
          <a:xfrm>
            <a:off x="2760689" y="3587643"/>
            <a:ext cx="2830642" cy="81946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2B83A0-856A-39D9-51A0-EE1971F53D26}"/>
              </a:ext>
            </a:extLst>
          </p:cNvPr>
          <p:cNvSpPr/>
          <p:nvPr/>
        </p:nvSpPr>
        <p:spPr>
          <a:xfrm>
            <a:off x="6495737" y="4557009"/>
            <a:ext cx="2963056" cy="53964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923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EFB387-6BD4-49D1-132E-96C38770A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962494"/>
            <a:ext cx="8912902" cy="56568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7377C27-0DEC-B61D-CE4D-8F72AA8F4530}"/>
              </a:ext>
            </a:extLst>
          </p:cNvPr>
          <p:cNvSpPr/>
          <p:nvPr/>
        </p:nvSpPr>
        <p:spPr>
          <a:xfrm>
            <a:off x="2548328" y="3672591"/>
            <a:ext cx="2518347" cy="107929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74C4BD-4740-E776-C0F0-8DA61802A307}"/>
              </a:ext>
            </a:extLst>
          </p:cNvPr>
          <p:cNvSpPr/>
          <p:nvPr/>
        </p:nvSpPr>
        <p:spPr>
          <a:xfrm>
            <a:off x="5506386" y="5051684"/>
            <a:ext cx="2723214" cy="156767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805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0CA74C-C8D4-D02A-29D5-BCF34BA6B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633" y="0"/>
            <a:ext cx="4252178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7DB4A7-B366-62F9-5EDB-A53DFF37C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2100" y="505060"/>
            <a:ext cx="3478092" cy="584788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91F99D4-CF67-0C8F-4C4D-0E7F4183BC1D}"/>
              </a:ext>
            </a:extLst>
          </p:cNvPr>
          <p:cNvSpPr/>
          <p:nvPr/>
        </p:nvSpPr>
        <p:spPr>
          <a:xfrm>
            <a:off x="7170358" y="819663"/>
            <a:ext cx="3509834" cy="75310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D44A93-4419-55CA-8A9A-B683C6E9B73A}"/>
              </a:ext>
            </a:extLst>
          </p:cNvPr>
          <p:cNvSpPr/>
          <p:nvPr/>
        </p:nvSpPr>
        <p:spPr>
          <a:xfrm>
            <a:off x="1731464" y="1977902"/>
            <a:ext cx="3541576" cy="108228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929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216</Words>
  <Application>Microsoft Macintosh PowerPoint</Application>
  <PresentationFormat>Widescreen</PresentationFormat>
  <Paragraphs>57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Office Theme</vt:lpstr>
      <vt:lpstr>Administrative Realignment Proposal: Part 2</vt:lpstr>
      <vt:lpstr>Two Major Sources</vt:lpstr>
      <vt:lpstr>Major Themes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Administrative Functions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Ram Subramaniam</dc:creator>
  <cp:lastModifiedBy>Ram Subramaniam</cp:lastModifiedBy>
  <cp:revision>6</cp:revision>
  <dcterms:created xsi:type="dcterms:W3CDTF">2025-10-03T21:34:14Z</dcterms:created>
  <dcterms:modified xsi:type="dcterms:W3CDTF">2025-10-06T02:28:15Z</dcterms:modified>
</cp:coreProperties>
</file>